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68" r:id="rId16"/>
    <p:sldId id="271" r:id="rId1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3829F-38E7-4033-A4EA-249AD37419DE}" type="datetimeFigureOut">
              <a:rPr lang="pt-PT" smtClean="0"/>
              <a:t>22-05-2014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EDAE2-71AE-4C01-BA34-87D3285524BC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Coesão textual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dirty="0"/>
              <a:t>Referência, cadeia de referência, correferentes (anáfora ou termo anafórico, catáfora, correferência não anafórica), coesão lexical, frásica, interfrásica, estrutural, temporal-aspetual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Coesão lexical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b="1" dirty="0" smtClean="0"/>
              <a:t>Holonímia</a:t>
            </a:r>
          </a:p>
          <a:p>
            <a:endParaRPr lang="pt-PT" b="1" dirty="0" smtClean="0"/>
          </a:p>
          <a:p>
            <a:pPr>
              <a:buNone/>
            </a:pPr>
            <a:r>
              <a:rPr lang="pt-PT" i="1" dirty="0" smtClean="0"/>
              <a:t>	</a:t>
            </a:r>
            <a:r>
              <a:rPr lang="pt-PT" sz="2800" i="1" dirty="0" smtClean="0"/>
              <a:t>«</a:t>
            </a:r>
            <a:r>
              <a:rPr lang="pt-PT" sz="2800" i="1" dirty="0"/>
              <a:t>A </a:t>
            </a:r>
            <a:r>
              <a:rPr lang="pt-PT" sz="2800" b="1" i="1" dirty="0"/>
              <a:t>casa</a:t>
            </a:r>
            <a:r>
              <a:rPr lang="pt-PT" sz="2800" i="1" dirty="0"/>
              <a:t> que o</a:t>
            </a:r>
            <a:r>
              <a:rPr lang="pt-PT" sz="2800" i="1" dirty="0" smtClean="0"/>
              <a:t>s </a:t>
            </a:r>
            <a:r>
              <a:rPr lang="pt-PT" sz="2800" i="1" dirty="0"/>
              <a:t>Maias vieram habitar em Lisboa, no outono de 1875</a:t>
            </a:r>
            <a:r>
              <a:rPr lang="pt-PT" sz="2800" i="1" dirty="0" smtClean="0"/>
              <a:t>, era </a:t>
            </a:r>
            <a:r>
              <a:rPr lang="pt-PT" sz="2800" i="1" dirty="0"/>
              <a:t>conhecida (...) Apesar deste fresco nome de vivenda </a:t>
            </a:r>
            <a:r>
              <a:rPr lang="pt-PT" sz="2800" i="1" dirty="0" smtClean="0"/>
              <a:t>campestre, o Ramalhete</a:t>
            </a:r>
            <a:r>
              <a:rPr lang="pt-PT" sz="2800" i="1" dirty="0"/>
              <a:t>, sombrio casarão de </a:t>
            </a:r>
            <a:r>
              <a:rPr lang="pt-PT" sz="2800" b="1" i="1" dirty="0"/>
              <a:t>paredes</a:t>
            </a:r>
            <a:r>
              <a:rPr lang="pt-PT" sz="2800" i="1" dirty="0"/>
              <a:t> severas, com um renque de estreitas </a:t>
            </a:r>
            <a:r>
              <a:rPr lang="pt-PT" sz="2800" b="1" i="1" dirty="0" smtClean="0"/>
              <a:t>varandas </a:t>
            </a:r>
            <a:r>
              <a:rPr lang="pt-PT" sz="2800" i="1" dirty="0"/>
              <a:t>de ferro no primeiro andar, e por cima uma tímida fila de </a:t>
            </a:r>
            <a:r>
              <a:rPr lang="pt-PT" sz="2800" b="1" i="1" dirty="0"/>
              <a:t>janelinhas</a:t>
            </a:r>
            <a:r>
              <a:rPr lang="pt-PT" sz="2800" i="1" dirty="0"/>
              <a:t> </a:t>
            </a:r>
            <a:r>
              <a:rPr lang="pt-PT" sz="2800" i="1" dirty="0" smtClean="0"/>
              <a:t>abrigadas </a:t>
            </a:r>
            <a:r>
              <a:rPr lang="pt-PT" sz="2800" i="1" dirty="0"/>
              <a:t>à beira do </a:t>
            </a:r>
            <a:r>
              <a:rPr lang="pt-PT" sz="2800" b="1" i="1" dirty="0"/>
              <a:t>telhado</a:t>
            </a:r>
            <a:r>
              <a:rPr lang="pt-PT" sz="2800" i="1" dirty="0"/>
              <a:t> (...)». </a:t>
            </a:r>
            <a:endParaRPr lang="pt-PT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Coesão textual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b="1" dirty="0"/>
              <a:t>3. coesão </a:t>
            </a:r>
            <a:r>
              <a:rPr lang="pt-PT" b="1" dirty="0" smtClean="0"/>
              <a:t>frásica</a:t>
            </a:r>
          </a:p>
          <a:p>
            <a:endParaRPr lang="pt-PT" dirty="0"/>
          </a:p>
          <a:p>
            <a:r>
              <a:rPr lang="pt-PT" b="1" dirty="0"/>
              <a:t>4. coesão </a:t>
            </a:r>
            <a:r>
              <a:rPr lang="pt-PT" b="1" dirty="0" smtClean="0"/>
              <a:t>interfrásica</a:t>
            </a:r>
          </a:p>
          <a:p>
            <a:endParaRPr lang="pt-PT" dirty="0"/>
          </a:p>
          <a:p>
            <a:r>
              <a:rPr lang="pt-PT" b="1" dirty="0"/>
              <a:t>5. coesão </a:t>
            </a:r>
            <a:r>
              <a:rPr lang="pt-PT" b="1" dirty="0" err="1"/>
              <a:t>temporo</a:t>
            </a:r>
            <a:r>
              <a:rPr lang="pt-PT" b="1" dirty="0"/>
              <a:t>-aspetual</a:t>
            </a:r>
            <a:endParaRPr lang="pt-PT" dirty="0"/>
          </a:p>
          <a:p>
            <a:endParaRPr lang="pt-P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Coesão textual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PT" sz="4500" b="1" dirty="0"/>
              <a:t>6. Coesão Estrutural </a:t>
            </a:r>
            <a:r>
              <a:rPr lang="pt-PT" sz="3800" dirty="0"/>
              <a:t>(paralelismo estrutural): </a:t>
            </a:r>
            <a:r>
              <a:rPr lang="pt-PT" sz="3800" b="1" dirty="0"/>
              <a:t>sintático, lexical, fónico, semântico)</a:t>
            </a:r>
          </a:p>
          <a:p>
            <a:endParaRPr lang="pt-PT" i="1" u="sng" dirty="0" smtClean="0"/>
          </a:p>
          <a:p>
            <a:r>
              <a:rPr lang="pt-PT" i="1" u="sng" dirty="0" smtClean="0"/>
              <a:t>Eles </a:t>
            </a:r>
            <a:r>
              <a:rPr lang="pt-PT" i="1" u="sng" dirty="0"/>
              <a:t>não sabem que o sonho</a:t>
            </a:r>
            <a:endParaRPr lang="pt-PT" dirty="0"/>
          </a:p>
          <a:p>
            <a:r>
              <a:rPr lang="pt-PT" i="1" dirty="0"/>
              <a:t>é uma constante da vida</a:t>
            </a:r>
            <a:endParaRPr lang="pt-PT" dirty="0"/>
          </a:p>
          <a:p>
            <a:r>
              <a:rPr lang="pt-PT" i="1" dirty="0"/>
              <a:t>tão concreta e definida</a:t>
            </a:r>
            <a:endParaRPr lang="pt-PT" dirty="0"/>
          </a:p>
          <a:p>
            <a:r>
              <a:rPr lang="pt-PT" i="1" dirty="0"/>
              <a:t>como outra coisa qualquer,</a:t>
            </a:r>
            <a:endParaRPr lang="pt-PT" dirty="0"/>
          </a:p>
          <a:p>
            <a:r>
              <a:rPr lang="pt-PT" i="1" dirty="0"/>
              <a:t>como esta pedra cinzenta</a:t>
            </a:r>
            <a:endParaRPr lang="pt-PT" dirty="0"/>
          </a:p>
          <a:p>
            <a:r>
              <a:rPr lang="pt-PT" i="1" dirty="0"/>
              <a:t>(...)</a:t>
            </a:r>
            <a:endParaRPr lang="pt-PT" dirty="0"/>
          </a:p>
          <a:p>
            <a:r>
              <a:rPr lang="pt-PT" i="1" u="sng" dirty="0"/>
              <a:t>Eles não sabem que o sonho</a:t>
            </a:r>
            <a:endParaRPr lang="pt-PT" dirty="0"/>
          </a:p>
          <a:p>
            <a:r>
              <a:rPr lang="pt-PT" i="1" dirty="0"/>
              <a:t>é vinho, é espuma, é fermento.</a:t>
            </a:r>
            <a:endParaRPr lang="pt-PT" dirty="0"/>
          </a:p>
          <a:p>
            <a:r>
              <a:rPr lang="pt-PT" i="1" dirty="0"/>
              <a:t>(...)</a:t>
            </a:r>
            <a:endParaRPr lang="pt-PT" dirty="0"/>
          </a:p>
          <a:p>
            <a:r>
              <a:rPr lang="pt-PT" i="1" u="sng" dirty="0"/>
              <a:t>Eles não sabem que o sonho</a:t>
            </a:r>
            <a:endParaRPr lang="pt-PT" dirty="0"/>
          </a:p>
          <a:p>
            <a:r>
              <a:rPr lang="pt-PT" i="1" dirty="0"/>
              <a:t>é tela, é cor. é pincel. </a:t>
            </a:r>
            <a:r>
              <a:rPr lang="pt-PT" dirty="0"/>
              <a:t>(</a:t>
            </a:r>
            <a:r>
              <a:rPr lang="pt-PT" sz="2600" dirty="0"/>
              <a:t>A. Gedeão, </a:t>
            </a:r>
            <a:r>
              <a:rPr lang="pt-PT" sz="2600" i="1" dirty="0"/>
              <a:t>Pedra Filosofal</a:t>
            </a:r>
            <a:r>
              <a:rPr lang="pt-PT" dirty="0"/>
              <a:t>)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Aplicação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PT" b="1" dirty="0" smtClean="0"/>
              <a:t>Correferência anafórica</a:t>
            </a:r>
          </a:p>
          <a:p>
            <a:endParaRPr lang="pt-PT" b="1" dirty="0" smtClean="0"/>
          </a:p>
          <a:p>
            <a:pPr algn="just">
              <a:buNone/>
            </a:pPr>
            <a:r>
              <a:rPr lang="pt-PT" sz="3100" i="1" dirty="0" smtClean="0"/>
              <a:t>	1. Tudo </a:t>
            </a:r>
            <a:r>
              <a:rPr lang="pt-PT" sz="3100" i="1" dirty="0"/>
              <a:t>começou com um </a:t>
            </a:r>
            <a:r>
              <a:rPr lang="pt-PT" sz="3100" i="1" u="sng" dirty="0"/>
              <a:t>ovo de chocolate </a:t>
            </a:r>
            <a:r>
              <a:rPr lang="pt-PT" sz="3100" i="1" dirty="0"/>
              <a:t>que trazia dentro um caracol de brinde. Montou-</a:t>
            </a:r>
            <a:r>
              <a:rPr lang="pt-PT" sz="3100" i="1" u="sng" dirty="0"/>
              <a:t>o</a:t>
            </a:r>
            <a:r>
              <a:rPr lang="pt-PT" sz="3100" i="1" dirty="0"/>
              <a:t>, colocou-</a:t>
            </a:r>
            <a:r>
              <a:rPr lang="pt-PT" sz="3100" i="1" u="sng" dirty="0"/>
              <a:t>o</a:t>
            </a:r>
            <a:r>
              <a:rPr lang="pt-PT" sz="3100" i="1" dirty="0"/>
              <a:t> no vidro do carro passando a transportá-</a:t>
            </a:r>
            <a:r>
              <a:rPr lang="pt-PT" sz="3100" i="1" u="sng" dirty="0"/>
              <a:t>lo</a:t>
            </a:r>
            <a:r>
              <a:rPr lang="pt-PT" sz="3100" i="1" dirty="0"/>
              <a:t> </a:t>
            </a:r>
            <a:r>
              <a:rPr lang="pt-PT" sz="3100" i="1" dirty="0" smtClean="0"/>
              <a:t>consigo.</a:t>
            </a:r>
            <a:endParaRPr lang="pt-PT" sz="3100" dirty="0" smtClean="0"/>
          </a:p>
          <a:p>
            <a:pPr algn="just">
              <a:buNone/>
            </a:pPr>
            <a:endParaRPr lang="pt-PT" sz="3100" dirty="0"/>
          </a:p>
          <a:p>
            <a:pPr algn="just">
              <a:buNone/>
            </a:pPr>
            <a:r>
              <a:rPr lang="pt-PT" sz="3100" i="1" dirty="0" smtClean="0"/>
              <a:t>	2. </a:t>
            </a:r>
            <a:r>
              <a:rPr lang="pt-PT" sz="3100" i="1" u="sng" dirty="0" smtClean="0"/>
              <a:t>O </a:t>
            </a:r>
            <a:r>
              <a:rPr lang="pt-PT" sz="3100" i="1" u="sng" dirty="0"/>
              <a:t>chefe espiritual tibetano </a:t>
            </a:r>
            <a:r>
              <a:rPr lang="pt-PT" sz="3100" i="1" dirty="0" smtClean="0"/>
              <a:t>saudou </a:t>
            </a:r>
            <a:r>
              <a:rPr lang="pt-PT" sz="3100" i="1" dirty="0"/>
              <a:t>hoje a proposta da China de retomar o diálogo para ajudar a resolver a crise no Tibete, mas sublinhou que quer "discussões sérias" com Pequim.  "Ainda não recebi informações pormenorizadas (sobre este diálogo), mas de maneira geral é bom falar", declarou </a:t>
            </a:r>
            <a:r>
              <a:rPr lang="pt-PT" sz="3100" i="1" u="sng" dirty="0"/>
              <a:t>o líder </a:t>
            </a:r>
            <a:r>
              <a:rPr lang="pt-PT" sz="3100" i="1" dirty="0"/>
              <a:t>quando regressava de uma viagem de duas semanas aos Estados Unidos, a Dharamsala, no norte da Índia, onde vive no exílio</a:t>
            </a:r>
            <a:r>
              <a:rPr lang="pt-PT" dirty="0" smtClean="0"/>
              <a:t>.</a:t>
            </a:r>
            <a:endParaRPr lang="pt-PT" dirty="0"/>
          </a:p>
          <a:p>
            <a:endParaRPr lang="pt-P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Aplicação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PT" dirty="0" smtClean="0"/>
              <a:t>3. </a:t>
            </a:r>
            <a:r>
              <a:rPr lang="pt-PT" i="1" u="sng" dirty="0" smtClean="0"/>
              <a:t>O </a:t>
            </a:r>
            <a:r>
              <a:rPr lang="pt-PT" i="1" u="sng" dirty="0"/>
              <a:t>brinco-de-princesa  </a:t>
            </a:r>
            <a:r>
              <a:rPr lang="pt-PT" i="1" dirty="0"/>
              <a:t>está na minha lista de flores perfeitas, junto com a flor do maracujá, a lanterninha-japonesa, a tulipa, a íris, a cala... A flor pendente parece delicada, mas a mistura de roxo e vermelho é viva e moderna. Esta </a:t>
            </a:r>
            <a:r>
              <a:rPr lang="pt-PT" i="1" u="sng" dirty="0"/>
              <a:t>herbáce</a:t>
            </a:r>
            <a:r>
              <a:rPr lang="pt-PT" i="1" dirty="0"/>
              <a:t>a pode ser plantada em vasos e jardineiras, e nestas condições, atinge até 2 m de altura</a:t>
            </a:r>
            <a:r>
              <a:rPr lang="pt-PT" dirty="0" smtClean="0"/>
              <a:t>.</a:t>
            </a:r>
            <a:endParaRPr lang="pt-P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Aplicação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PT" sz="3800" b="1" dirty="0" smtClean="0"/>
              <a:t>Correferência anafórica</a:t>
            </a:r>
          </a:p>
          <a:p>
            <a:endParaRPr lang="pt-PT" dirty="0"/>
          </a:p>
          <a:p>
            <a:r>
              <a:rPr lang="pt-PT" dirty="0" smtClean="0"/>
              <a:t>4. </a:t>
            </a:r>
            <a:r>
              <a:rPr lang="pt-PT" sz="3600" i="1" dirty="0"/>
              <a:t>«Ao longe, </a:t>
            </a:r>
            <a:r>
              <a:rPr lang="pt-PT" sz="3600" b="1" i="1" dirty="0"/>
              <a:t>no alto mar, </a:t>
            </a:r>
            <a:r>
              <a:rPr lang="pt-PT" sz="3600" i="1" dirty="0"/>
              <a:t>há ainda o exercício da pesca. Há </a:t>
            </a:r>
            <a:r>
              <a:rPr lang="pt-PT" sz="3600" b="1" i="1" dirty="0"/>
              <a:t>lá</a:t>
            </a:r>
            <a:r>
              <a:rPr lang="pt-PT" sz="3600" i="1" dirty="0"/>
              <a:t> homens. Não os vejo.»</a:t>
            </a:r>
            <a:r>
              <a:rPr lang="pt-PT" sz="3600" dirty="0"/>
              <a:t> (Vergílio Ferreira, </a:t>
            </a:r>
            <a:r>
              <a:rPr lang="pt-PT" sz="3600" dirty="0" smtClean="0"/>
              <a:t> </a:t>
            </a:r>
            <a:r>
              <a:rPr lang="pt-PT" sz="3600" i="1" dirty="0" smtClean="0"/>
              <a:t>Até </a:t>
            </a:r>
            <a:r>
              <a:rPr lang="pt-PT" sz="3600" i="1" dirty="0"/>
              <a:t>ao Fim</a:t>
            </a:r>
            <a:r>
              <a:rPr lang="pt-PT" sz="3600" dirty="0"/>
              <a:t>)</a:t>
            </a:r>
          </a:p>
          <a:p>
            <a:r>
              <a:rPr lang="pt-PT" sz="3600" dirty="0"/>
              <a:t> </a:t>
            </a:r>
          </a:p>
          <a:p>
            <a:r>
              <a:rPr lang="pt-PT" sz="3600" dirty="0"/>
              <a:t>5</a:t>
            </a:r>
            <a:r>
              <a:rPr lang="pt-PT" sz="3600" dirty="0" smtClean="0"/>
              <a:t>. </a:t>
            </a:r>
            <a:r>
              <a:rPr lang="pt-PT" sz="3600" i="1" dirty="0"/>
              <a:t>Em casa havia um </a:t>
            </a:r>
            <a:r>
              <a:rPr lang="pt-PT" sz="3600" b="1" i="1" dirty="0" smtClean="0"/>
              <a:t>tambor</a:t>
            </a:r>
            <a:r>
              <a:rPr lang="pt-PT" sz="3600" i="1" dirty="0"/>
              <a:t>. Tinham-</a:t>
            </a:r>
            <a:r>
              <a:rPr lang="pt-PT" sz="3600" b="1" i="1" dirty="0"/>
              <a:t>lho</a:t>
            </a:r>
            <a:r>
              <a:rPr lang="pt-PT" sz="3600" i="1" dirty="0"/>
              <a:t> oferecido pelo Natal.»</a:t>
            </a:r>
            <a:endParaRPr lang="pt-PT" sz="3600" dirty="0"/>
          </a:p>
          <a:p>
            <a:r>
              <a:rPr lang="pt-PT" sz="3600" dirty="0"/>
              <a:t> </a:t>
            </a:r>
          </a:p>
          <a:p>
            <a:r>
              <a:rPr lang="pt-PT" sz="3600" dirty="0"/>
              <a:t>6</a:t>
            </a:r>
            <a:r>
              <a:rPr lang="pt-PT" sz="3600" dirty="0" smtClean="0"/>
              <a:t>. </a:t>
            </a:r>
            <a:r>
              <a:rPr lang="pt-PT" sz="3600" i="1" dirty="0"/>
              <a:t>«Quando </a:t>
            </a:r>
            <a:r>
              <a:rPr lang="pt-PT" sz="3600" b="1" i="1" dirty="0"/>
              <a:t>cheguei</a:t>
            </a:r>
            <a:r>
              <a:rPr lang="pt-PT" sz="3600" i="1" dirty="0"/>
              <a:t> a casa, o meu filho </a:t>
            </a:r>
            <a:r>
              <a:rPr lang="pt-PT" sz="3600" b="1" i="1" dirty="0"/>
              <a:t>tinha saído</a:t>
            </a:r>
            <a:r>
              <a:rPr lang="pt-PT" sz="3600" i="1" dirty="0"/>
              <a:t>.»</a:t>
            </a:r>
            <a:r>
              <a:rPr lang="pt-PT" sz="3600" dirty="0"/>
              <a:t> </a:t>
            </a:r>
          </a:p>
          <a:p>
            <a:r>
              <a:rPr lang="pt-PT" sz="3600" dirty="0"/>
              <a:t> </a:t>
            </a:r>
          </a:p>
          <a:p>
            <a:r>
              <a:rPr lang="pt-PT" sz="3600" dirty="0"/>
              <a:t>7</a:t>
            </a:r>
            <a:r>
              <a:rPr lang="pt-PT" sz="3600" dirty="0" smtClean="0"/>
              <a:t>. </a:t>
            </a:r>
            <a:r>
              <a:rPr lang="pt-PT" sz="3600" i="1" dirty="0"/>
              <a:t>«A guerra não poupa </a:t>
            </a:r>
            <a:r>
              <a:rPr lang="pt-PT" sz="3600" b="1" i="1" dirty="0"/>
              <a:t>velhos</a:t>
            </a:r>
            <a:r>
              <a:rPr lang="pt-PT" sz="3600" i="1" dirty="0"/>
              <a:t>, </a:t>
            </a:r>
            <a:r>
              <a:rPr lang="pt-PT" sz="3600" b="1" i="1" dirty="0"/>
              <a:t>mulheres</a:t>
            </a:r>
            <a:r>
              <a:rPr lang="pt-PT" sz="3600" i="1" dirty="0"/>
              <a:t> e </a:t>
            </a:r>
            <a:r>
              <a:rPr lang="pt-PT" sz="3600" b="1" i="1" dirty="0"/>
              <a:t>crianças</a:t>
            </a:r>
            <a:r>
              <a:rPr lang="pt-PT" sz="3600" i="1" dirty="0"/>
              <a:t>. </a:t>
            </a:r>
            <a:r>
              <a:rPr lang="pt-PT" sz="3600" b="1" i="1" dirty="0"/>
              <a:t>Todos</a:t>
            </a:r>
            <a:r>
              <a:rPr lang="pt-PT" sz="3600" i="1" dirty="0"/>
              <a:t> sofrem</a:t>
            </a:r>
            <a:r>
              <a:rPr lang="pt-PT" sz="3600" i="1" dirty="0" smtClean="0"/>
              <a:t>.»</a:t>
            </a:r>
          </a:p>
          <a:p>
            <a:endParaRPr lang="pt-PT" sz="3600" dirty="0"/>
          </a:p>
          <a:p>
            <a:r>
              <a:rPr lang="pt-PT" sz="3600" dirty="0"/>
              <a:t>8</a:t>
            </a:r>
            <a:r>
              <a:rPr lang="pt-PT" sz="3600" dirty="0" smtClean="0"/>
              <a:t>. </a:t>
            </a:r>
            <a:r>
              <a:rPr lang="pt-PT" sz="3600" i="1" dirty="0"/>
              <a:t>«A Maria </a:t>
            </a:r>
            <a:r>
              <a:rPr lang="pt-PT" sz="3600" b="1" i="1" dirty="0"/>
              <a:t>foi ao cinema</a:t>
            </a:r>
            <a:r>
              <a:rPr lang="pt-PT" sz="3600" i="1" dirty="0"/>
              <a:t> e a Sofia, sua prima, </a:t>
            </a:r>
            <a:r>
              <a:rPr lang="pt-PT" sz="3600" b="1" i="1" dirty="0"/>
              <a:t>também</a:t>
            </a:r>
            <a:r>
              <a:rPr lang="pt-PT" sz="3600" i="1" dirty="0"/>
              <a:t>.»</a:t>
            </a:r>
            <a:r>
              <a:rPr lang="pt-PT" sz="3600" dirty="0"/>
              <a:t> </a:t>
            </a:r>
            <a:endParaRPr lang="pt-PT" sz="3600" dirty="0" smtClean="0"/>
          </a:p>
          <a:p>
            <a:endParaRPr lang="pt-PT" sz="3600" dirty="0" smtClean="0"/>
          </a:p>
          <a:p>
            <a:r>
              <a:rPr lang="pt-PT" sz="3600" dirty="0"/>
              <a:t>9</a:t>
            </a:r>
            <a:r>
              <a:rPr lang="pt-PT" sz="3600" dirty="0" smtClean="0"/>
              <a:t>. </a:t>
            </a:r>
            <a:r>
              <a:rPr lang="pt-PT" sz="3600" i="1" dirty="0"/>
              <a:t>«</a:t>
            </a:r>
            <a:r>
              <a:rPr lang="pt-PT" sz="3600" b="1" i="1" dirty="0"/>
              <a:t>A residência dos Caetano</a:t>
            </a:r>
            <a:r>
              <a:rPr lang="pt-PT" sz="3600" i="1" dirty="0"/>
              <a:t> transpira bom gosto. </a:t>
            </a:r>
            <a:r>
              <a:rPr lang="pt-PT" sz="3600" b="1" i="1" dirty="0"/>
              <a:t>A decoração</a:t>
            </a:r>
            <a:r>
              <a:rPr lang="pt-PT" sz="3600" i="1" dirty="0"/>
              <a:t> é luxuosíssima</a:t>
            </a:r>
            <a:r>
              <a:rPr lang="pt-PT" sz="3600" i="1" dirty="0" smtClean="0"/>
              <a:t>.»</a:t>
            </a:r>
            <a:endParaRPr lang="pt-PT" sz="3600" dirty="0"/>
          </a:p>
          <a:p>
            <a:endParaRPr lang="pt-PT" dirty="0"/>
          </a:p>
          <a:p>
            <a:endParaRPr lang="pt-P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Aplicação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b="1" dirty="0" smtClean="0"/>
              <a:t>Anáfora não </a:t>
            </a:r>
            <a:r>
              <a:rPr lang="pt-PT" b="1" dirty="0" err="1" smtClean="0"/>
              <a:t>correferencial</a:t>
            </a:r>
            <a:endParaRPr lang="pt-PT" b="1" dirty="0" smtClean="0"/>
          </a:p>
          <a:p>
            <a:endParaRPr lang="pt-PT" b="1" dirty="0" smtClean="0"/>
          </a:p>
          <a:p>
            <a:pPr algn="just"/>
            <a:r>
              <a:rPr lang="pt-PT" i="1" dirty="0" smtClean="0"/>
              <a:t>10. </a:t>
            </a:r>
            <a:r>
              <a:rPr lang="pt-PT" i="1" u="sng" dirty="0" smtClean="0"/>
              <a:t>A </a:t>
            </a:r>
            <a:r>
              <a:rPr lang="pt-PT" i="1" u="sng" dirty="0"/>
              <a:t>polícia de Denver, nos Estados Unidos da América, deteve quatro pessoas suspeitas de quererem matar Barack Obama</a:t>
            </a:r>
            <a:r>
              <a:rPr lang="pt-PT" i="1" dirty="0"/>
              <a:t>. (…) </a:t>
            </a:r>
            <a:r>
              <a:rPr lang="pt-PT" i="1" u="sng" dirty="0"/>
              <a:t>A informação </a:t>
            </a:r>
            <a:r>
              <a:rPr lang="pt-PT" i="1" dirty="0"/>
              <a:t>foi transmitida por uma cadeia de televisão norte-americana, depois de um dos indivíduos confessar às autoridades que pretendiam atingir a tiro o candidato à presidência</a:t>
            </a:r>
            <a:r>
              <a:rPr lang="pt-PT" dirty="0"/>
              <a:t>.     </a:t>
            </a:r>
          </a:p>
          <a:p>
            <a:pPr algn="just"/>
            <a:r>
              <a:rPr lang="pt-PT" dirty="0" smtClean="0"/>
              <a:t>11.  </a:t>
            </a:r>
            <a:r>
              <a:rPr lang="pt-PT" i="1" u="sng" dirty="0"/>
              <a:t>As autoridades proibiram o consumo de água dos poços em três localidades vizinhas e a rega de cereais a partir dos dois rios</a:t>
            </a:r>
            <a:r>
              <a:rPr lang="pt-PT" i="1" dirty="0"/>
              <a:t>. </a:t>
            </a:r>
            <a:r>
              <a:rPr lang="pt-PT" i="1" u="sng" dirty="0"/>
              <a:t>A proibição </a:t>
            </a:r>
            <a:r>
              <a:rPr lang="pt-PT" i="1" dirty="0" smtClean="0"/>
              <a:t>estendeu-se </a:t>
            </a:r>
            <a:r>
              <a:rPr lang="pt-PT" i="1" dirty="0"/>
              <a:t>aos banhos, desportos aquáticos e à pesca</a:t>
            </a:r>
            <a:r>
              <a:rPr lang="pt-PT" i="1" dirty="0" smtClean="0"/>
              <a:t>.</a:t>
            </a:r>
            <a:endParaRPr lang="pt-PT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sumário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pt-PT" b="1" dirty="0" smtClean="0"/>
              <a:t>1. Coesão </a:t>
            </a:r>
            <a:r>
              <a:rPr lang="pt-PT" b="1" dirty="0"/>
              <a:t>referencial (gramatical)</a:t>
            </a:r>
            <a:endParaRPr lang="pt-PT" dirty="0"/>
          </a:p>
          <a:p>
            <a:pPr lvl="1">
              <a:buNone/>
            </a:pPr>
            <a:r>
              <a:rPr lang="pt-PT" dirty="0"/>
              <a:t>1.1 correferência anafórica (citado no texto)</a:t>
            </a:r>
          </a:p>
          <a:p>
            <a:pPr lvl="1"/>
            <a:r>
              <a:rPr lang="pt-PT" dirty="0"/>
              <a:t>1.1.1 anáfora (nominal, pronominal, adverbial)</a:t>
            </a:r>
          </a:p>
          <a:p>
            <a:pPr lvl="1"/>
            <a:r>
              <a:rPr lang="pt-PT" dirty="0" smtClean="0"/>
              <a:t>1.1.2 </a:t>
            </a:r>
            <a:r>
              <a:rPr lang="pt-PT" dirty="0"/>
              <a:t>catáfora</a:t>
            </a:r>
          </a:p>
          <a:p>
            <a:pPr lvl="1"/>
            <a:r>
              <a:rPr lang="pt-PT" dirty="0" smtClean="0"/>
              <a:t>1.1.3 </a:t>
            </a:r>
            <a:r>
              <a:rPr lang="pt-PT" dirty="0"/>
              <a:t>elipse</a:t>
            </a:r>
          </a:p>
          <a:p>
            <a:r>
              <a:rPr lang="pt-PT" dirty="0" smtClean="0"/>
              <a:t>1.2 </a:t>
            </a:r>
            <a:r>
              <a:rPr lang="pt-PT" dirty="0"/>
              <a:t>correferência não anafórica (fora do texto)</a:t>
            </a:r>
          </a:p>
          <a:p>
            <a:r>
              <a:rPr lang="pt-PT" b="1" dirty="0"/>
              <a:t>2. Coesão lexical</a:t>
            </a:r>
            <a:endParaRPr lang="pt-PT" dirty="0"/>
          </a:p>
          <a:p>
            <a:pPr lvl="1"/>
            <a:r>
              <a:rPr lang="pt-PT" dirty="0"/>
              <a:t>2.1 repetição/reiteração</a:t>
            </a:r>
          </a:p>
          <a:p>
            <a:pPr lvl="1"/>
            <a:r>
              <a:rPr lang="pt-PT" dirty="0"/>
              <a:t>2.2 sinónimos/antónimos</a:t>
            </a:r>
          </a:p>
          <a:p>
            <a:pPr lvl="1"/>
            <a:r>
              <a:rPr lang="pt-PT" dirty="0"/>
              <a:t>2.3 hipónimos/hiperónimos/merónimos/holónimos</a:t>
            </a:r>
          </a:p>
          <a:p>
            <a:r>
              <a:rPr lang="pt-PT" b="1" dirty="0"/>
              <a:t>3. coesão frásica</a:t>
            </a:r>
            <a:endParaRPr lang="pt-PT" dirty="0"/>
          </a:p>
          <a:p>
            <a:r>
              <a:rPr lang="pt-PT" b="1" dirty="0"/>
              <a:t>4. coesão interfrásica</a:t>
            </a:r>
            <a:endParaRPr lang="pt-PT" dirty="0"/>
          </a:p>
          <a:p>
            <a:r>
              <a:rPr lang="pt-PT" b="1" dirty="0"/>
              <a:t>5. coesão </a:t>
            </a:r>
            <a:r>
              <a:rPr lang="pt-PT" b="1" dirty="0" err="1"/>
              <a:t>temporo</a:t>
            </a:r>
            <a:r>
              <a:rPr lang="pt-PT" b="1" dirty="0"/>
              <a:t>-aspetual</a:t>
            </a:r>
            <a:endParaRPr lang="pt-PT" dirty="0"/>
          </a:p>
          <a:p>
            <a:r>
              <a:rPr lang="pt-PT" dirty="0"/>
              <a:t>6. (</a:t>
            </a:r>
            <a:r>
              <a:rPr lang="pt-PT" b="1" dirty="0"/>
              <a:t>coesão estrutural</a:t>
            </a:r>
            <a:r>
              <a:rPr lang="pt-PT" dirty="0"/>
              <a:t>)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1. Coesão referencial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b="1" dirty="0" smtClean="0"/>
              <a:t>referência</a:t>
            </a:r>
            <a:r>
              <a:rPr lang="pt-PT" b="1" dirty="0"/>
              <a:t>, cadeia de referência</a:t>
            </a:r>
            <a:r>
              <a:rPr lang="pt-PT" b="1" dirty="0" smtClean="0"/>
              <a:t>, correferentes</a:t>
            </a:r>
            <a:endParaRPr lang="pt-PT" dirty="0"/>
          </a:p>
          <a:p>
            <a:r>
              <a:rPr lang="pt-PT" i="1" u="sng" dirty="0"/>
              <a:t>A menina</a:t>
            </a:r>
            <a:r>
              <a:rPr lang="pt-PT" i="1" dirty="0"/>
              <a:t>, </a:t>
            </a:r>
            <a:r>
              <a:rPr lang="pt-PT" b="1" i="1" dirty="0">
                <a:solidFill>
                  <a:srgbClr val="FF0000"/>
                </a:solidFill>
              </a:rPr>
              <a:t>que</a:t>
            </a:r>
            <a:r>
              <a:rPr lang="pt-PT" b="1" i="1" dirty="0"/>
              <a:t> </a:t>
            </a:r>
            <a:r>
              <a:rPr lang="pt-PT" i="1" dirty="0"/>
              <a:t>já andava morta de saudades, por </a:t>
            </a:r>
            <a:r>
              <a:rPr lang="pt-PT" b="1" i="1" dirty="0">
                <a:solidFill>
                  <a:srgbClr val="FF0000"/>
                </a:solidFill>
              </a:rPr>
              <a:t>se</a:t>
            </a:r>
            <a:r>
              <a:rPr lang="pt-PT" i="1" dirty="0"/>
              <a:t> ver sem os </a:t>
            </a:r>
            <a:r>
              <a:rPr lang="pt-PT" b="1" i="1" dirty="0">
                <a:solidFill>
                  <a:srgbClr val="FF0000"/>
                </a:solidFill>
              </a:rPr>
              <a:t>seus</a:t>
            </a:r>
            <a:r>
              <a:rPr lang="pt-PT" i="1" dirty="0"/>
              <a:t> filhos, (</a:t>
            </a:r>
            <a:r>
              <a:rPr lang="pt-PT" i="1" dirty="0">
                <a:solidFill>
                  <a:srgbClr val="FF0000"/>
                </a:solidFill>
              </a:rPr>
              <a:t>0</a:t>
            </a:r>
            <a:r>
              <a:rPr lang="pt-PT" i="1" dirty="0"/>
              <a:t>) vestiu-se à pressa com a </a:t>
            </a:r>
            <a:r>
              <a:rPr lang="pt-PT" i="1" dirty="0">
                <a:solidFill>
                  <a:srgbClr val="FF0000"/>
                </a:solidFill>
              </a:rPr>
              <a:t>sua</a:t>
            </a:r>
            <a:r>
              <a:rPr lang="pt-PT" i="1" dirty="0"/>
              <a:t> saia de guizos e (</a:t>
            </a:r>
            <a:r>
              <a:rPr lang="pt-PT" i="1" dirty="0">
                <a:solidFill>
                  <a:srgbClr val="FF0000"/>
                </a:solidFill>
              </a:rPr>
              <a:t>0</a:t>
            </a:r>
            <a:r>
              <a:rPr lang="pt-PT" i="1" dirty="0"/>
              <a:t>) partiu para a corte. A rainha estava à espera </a:t>
            </a:r>
            <a:r>
              <a:rPr lang="pt-PT" b="1" i="1" dirty="0">
                <a:solidFill>
                  <a:srgbClr val="FF0000"/>
                </a:solidFill>
              </a:rPr>
              <a:t>dela</a:t>
            </a:r>
            <a:r>
              <a:rPr lang="pt-PT" i="1" dirty="0"/>
              <a:t> e, assim que </a:t>
            </a:r>
            <a:r>
              <a:rPr lang="pt-PT" i="1" dirty="0">
                <a:solidFill>
                  <a:srgbClr val="FF0000"/>
                </a:solidFill>
              </a:rPr>
              <a:t>a</a:t>
            </a:r>
            <a:r>
              <a:rPr lang="pt-PT" i="1" dirty="0"/>
              <a:t> viu, deixou-</a:t>
            </a:r>
            <a:r>
              <a:rPr lang="pt-PT" i="1" dirty="0">
                <a:solidFill>
                  <a:srgbClr val="FF0000"/>
                </a:solidFill>
              </a:rPr>
              <a:t>a</a:t>
            </a:r>
            <a:r>
              <a:rPr lang="pt-PT" i="1" dirty="0"/>
              <a:t> entrar para um corredor e lançou-</a:t>
            </a:r>
            <a:r>
              <a:rPr lang="pt-PT" i="1" dirty="0">
                <a:solidFill>
                  <a:srgbClr val="FF0000"/>
                </a:solidFill>
              </a:rPr>
              <a:t>lhe</a:t>
            </a:r>
            <a:r>
              <a:rPr lang="pt-PT" i="1" dirty="0"/>
              <a:t> as unhas, furiosa, para </a:t>
            </a:r>
            <a:r>
              <a:rPr lang="pt-PT" i="1" dirty="0">
                <a:solidFill>
                  <a:srgbClr val="FF0000"/>
                </a:solidFill>
              </a:rPr>
              <a:t>a</a:t>
            </a:r>
            <a:r>
              <a:rPr lang="pt-PT" i="1" dirty="0"/>
              <a:t> afogar.</a:t>
            </a:r>
            <a:endParaRPr lang="pt-PT" dirty="0"/>
          </a:p>
          <a:p>
            <a:endParaRPr lang="pt-P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1.1 Anáfora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pt-PT" b="1" dirty="0" smtClean="0"/>
              <a:t>Anáfora</a:t>
            </a:r>
            <a:r>
              <a:rPr lang="pt-PT" dirty="0" smtClean="0"/>
              <a:t> </a:t>
            </a:r>
            <a:r>
              <a:rPr lang="pt-PT" dirty="0"/>
              <a:t>(ou termo anafórico) - palavra ou expressão cuja interpretação depende de outra palavra, expressão ou frase textualmente anterior. </a:t>
            </a:r>
          </a:p>
          <a:p>
            <a:r>
              <a:rPr lang="pt-PT" b="1" dirty="0"/>
              <a:t>1.1.1 nominal</a:t>
            </a:r>
            <a:r>
              <a:rPr lang="pt-PT" dirty="0"/>
              <a:t>: </a:t>
            </a:r>
            <a:endParaRPr lang="pt-PT" dirty="0" smtClean="0"/>
          </a:p>
          <a:p>
            <a:pPr algn="just">
              <a:buNone/>
            </a:pPr>
            <a:r>
              <a:rPr lang="pt-PT" i="1" dirty="0"/>
              <a:t>	</a:t>
            </a:r>
            <a:r>
              <a:rPr lang="pt-PT" i="1" dirty="0" smtClean="0"/>
              <a:t>«</a:t>
            </a:r>
            <a:r>
              <a:rPr lang="pt-PT" i="1" u="sng" dirty="0"/>
              <a:t>A casa </a:t>
            </a:r>
            <a:r>
              <a:rPr lang="pt-PT" i="1" dirty="0"/>
              <a:t>que Os Maias vieram habitar em Lisboa, no outono de 1875</a:t>
            </a:r>
            <a:r>
              <a:rPr lang="pt-PT" i="1" dirty="0" smtClean="0"/>
              <a:t>, era </a:t>
            </a:r>
            <a:r>
              <a:rPr lang="pt-PT" i="1" dirty="0"/>
              <a:t>conhecida (...) Apesar deste fresco nome de vivenda campestre, o</a:t>
            </a:r>
            <a:r>
              <a:rPr lang="pt-PT" dirty="0"/>
              <a:t/>
            </a:r>
            <a:br>
              <a:rPr lang="pt-PT" dirty="0"/>
            </a:br>
            <a:r>
              <a:rPr lang="pt-PT" i="1" dirty="0"/>
              <a:t>Ramalhete, sombrio casarão de </a:t>
            </a:r>
            <a:r>
              <a:rPr lang="pt-PT" b="1" i="1" dirty="0"/>
              <a:t>paredes</a:t>
            </a:r>
            <a:r>
              <a:rPr lang="pt-PT" i="1" dirty="0"/>
              <a:t> severas, com um renque de estreitas </a:t>
            </a:r>
            <a:r>
              <a:rPr lang="pt-PT" b="1" i="1" dirty="0" smtClean="0"/>
              <a:t>varandas </a:t>
            </a:r>
            <a:r>
              <a:rPr lang="pt-PT" i="1" dirty="0"/>
              <a:t>de ferro no primeiro andar, e por cima uma tímida fila de </a:t>
            </a:r>
            <a:r>
              <a:rPr lang="pt-PT" b="1" i="1" dirty="0"/>
              <a:t>janelinhas</a:t>
            </a:r>
            <a:r>
              <a:rPr lang="pt-PT" i="1" dirty="0"/>
              <a:t> </a:t>
            </a:r>
            <a:r>
              <a:rPr lang="pt-PT" dirty="0"/>
              <a:t/>
            </a:r>
            <a:br>
              <a:rPr lang="pt-PT" dirty="0"/>
            </a:br>
            <a:r>
              <a:rPr lang="pt-PT" i="1" dirty="0"/>
              <a:t>abrigadas à beira do </a:t>
            </a:r>
            <a:r>
              <a:rPr lang="pt-PT" b="1" i="1" dirty="0"/>
              <a:t>telhado</a:t>
            </a:r>
            <a:r>
              <a:rPr lang="pt-PT" i="1" dirty="0"/>
              <a:t> </a:t>
            </a:r>
            <a:r>
              <a:rPr lang="pt-PT" i="1" dirty="0" smtClean="0"/>
              <a:t>(...)».</a:t>
            </a:r>
            <a:endParaRPr lang="pt-PT" dirty="0"/>
          </a:p>
          <a:p>
            <a:endParaRPr lang="pt-P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1.1 Anáfora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b="1" dirty="0"/>
              <a:t>1.1.1 pronominal</a:t>
            </a:r>
            <a:r>
              <a:rPr lang="pt-PT" dirty="0"/>
              <a:t>: </a:t>
            </a:r>
            <a:endParaRPr lang="pt-PT" dirty="0" smtClean="0"/>
          </a:p>
          <a:p>
            <a:pPr>
              <a:buNone/>
            </a:pPr>
            <a:r>
              <a:rPr lang="pt-PT" i="1" dirty="0" smtClean="0"/>
              <a:t>	«</a:t>
            </a:r>
            <a:r>
              <a:rPr lang="pt-PT" i="1" dirty="0"/>
              <a:t>Em casa havia um </a:t>
            </a:r>
            <a:r>
              <a:rPr lang="pt-PT" i="1" u="sng" dirty="0"/>
              <a:t>tambor</a:t>
            </a:r>
            <a:r>
              <a:rPr lang="pt-PT" i="1" dirty="0"/>
              <a:t>. Tinham-</a:t>
            </a:r>
            <a:r>
              <a:rPr lang="pt-PT" b="1" i="1" dirty="0"/>
              <a:t>lho</a:t>
            </a:r>
            <a:r>
              <a:rPr lang="pt-PT" i="1" dirty="0"/>
              <a:t> oferecido pelo Natal.»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/>
            </a:r>
            <a:br>
              <a:rPr lang="pt-PT" dirty="0"/>
            </a:br>
            <a:r>
              <a:rPr lang="pt-PT" b="1" dirty="0" smtClean="0"/>
              <a:t>1.1.1 </a:t>
            </a:r>
            <a:r>
              <a:rPr lang="pt-PT" b="1" dirty="0"/>
              <a:t>adverbial</a:t>
            </a:r>
            <a:r>
              <a:rPr lang="pt-PT" dirty="0"/>
              <a:t>: </a:t>
            </a:r>
            <a:endParaRPr lang="pt-PT" dirty="0" smtClean="0"/>
          </a:p>
          <a:p>
            <a:pPr>
              <a:buNone/>
            </a:pPr>
            <a:r>
              <a:rPr lang="pt-PT" i="1" dirty="0"/>
              <a:t>	</a:t>
            </a:r>
            <a:r>
              <a:rPr lang="pt-PT" i="1" dirty="0" smtClean="0"/>
              <a:t>«</a:t>
            </a:r>
            <a:r>
              <a:rPr lang="pt-PT" i="1" dirty="0"/>
              <a:t>Ao longe, </a:t>
            </a:r>
            <a:r>
              <a:rPr lang="pt-PT" i="1" u="sng" dirty="0"/>
              <a:t>no alto mar</a:t>
            </a:r>
            <a:r>
              <a:rPr lang="pt-PT" i="1" dirty="0"/>
              <a:t>, há ainda o exercício da pesca. </a:t>
            </a:r>
            <a:r>
              <a:rPr lang="pt-PT" i="1" dirty="0" smtClean="0"/>
              <a:t>Há </a:t>
            </a:r>
            <a:r>
              <a:rPr lang="pt-PT" b="1" i="1" dirty="0" smtClean="0"/>
              <a:t>lá</a:t>
            </a:r>
            <a:r>
              <a:rPr lang="pt-PT" i="1" dirty="0" smtClean="0"/>
              <a:t> </a:t>
            </a:r>
            <a:r>
              <a:rPr lang="pt-PT" i="1" dirty="0"/>
              <a:t>homens. Não os vejo.»</a:t>
            </a:r>
            <a:r>
              <a:rPr lang="pt-PT" dirty="0"/>
              <a:t> (Vergílio Ferreira, </a:t>
            </a:r>
            <a:r>
              <a:rPr lang="pt-PT" i="1" dirty="0"/>
              <a:t>Até ao Fim</a:t>
            </a:r>
            <a:r>
              <a:rPr lang="pt-PT" dirty="0"/>
              <a:t>)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catáfora e elipse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b="1" dirty="0" smtClean="0"/>
              <a:t>1.1.2 Catáfora</a:t>
            </a:r>
            <a:r>
              <a:rPr lang="pt-PT" i="1" dirty="0" smtClean="0"/>
              <a:t>:</a:t>
            </a:r>
          </a:p>
          <a:p>
            <a:pPr algn="just"/>
            <a:r>
              <a:rPr lang="pt-PT" i="1" dirty="0" smtClean="0"/>
              <a:t>«Todos </a:t>
            </a:r>
            <a:r>
              <a:rPr lang="pt-PT" i="1" dirty="0"/>
              <a:t>os rapazes se tinham apaixonado por </a:t>
            </a:r>
            <a:r>
              <a:rPr lang="pt-PT" b="1" i="1" dirty="0"/>
              <a:t>ela</a:t>
            </a:r>
            <a:r>
              <a:rPr lang="pt-PT" i="1" dirty="0"/>
              <a:t>. Todos </a:t>
            </a:r>
            <a:r>
              <a:rPr lang="pt-PT" b="1" i="1" dirty="0"/>
              <a:t>a</a:t>
            </a:r>
            <a:r>
              <a:rPr lang="pt-PT" i="1" dirty="0"/>
              <a:t> amavam secretamente. </a:t>
            </a:r>
            <a:r>
              <a:rPr lang="pt-PT" b="1" i="1" dirty="0"/>
              <a:t>A minha prima</a:t>
            </a:r>
            <a:r>
              <a:rPr lang="pt-PT" i="1" dirty="0"/>
              <a:t> era lindíssima</a:t>
            </a:r>
            <a:r>
              <a:rPr lang="pt-PT" i="1" dirty="0" smtClean="0"/>
              <a:t>.»</a:t>
            </a:r>
          </a:p>
          <a:p>
            <a:pPr algn="just"/>
            <a:r>
              <a:rPr lang="pt-PT" i="1" dirty="0" smtClean="0"/>
              <a:t>«</a:t>
            </a:r>
            <a:r>
              <a:rPr lang="pt-PT" i="1" dirty="0"/>
              <a:t>Em casa havia um tambor. Tinham-</a:t>
            </a:r>
            <a:r>
              <a:rPr lang="pt-PT" b="1" i="1" dirty="0"/>
              <a:t>lho</a:t>
            </a:r>
            <a:r>
              <a:rPr lang="pt-PT" i="1" dirty="0"/>
              <a:t> oferecido pelo Natal. Mas </a:t>
            </a:r>
            <a:r>
              <a:rPr lang="pt-PT" b="1" i="1" dirty="0"/>
              <a:t>o garoto</a:t>
            </a:r>
            <a:r>
              <a:rPr lang="pt-PT" i="1" dirty="0"/>
              <a:t> não soubera regrar o entusiasmo</a:t>
            </a:r>
            <a:r>
              <a:rPr lang="pt-PT" i="1" dirty="0" smtClean="0"/>
              <a:t>...»</a:t>
            </a:r>
          </a:p>
          <a:p>
            <a:pPr>
              <a:buNone/>
            </a:pPr>
            <a:endParaRPr lang="pt-PT" i="1" dirty="0" smtClean="0"/>
          </a:p>
          <a:p>
            <a:r>
              <a:rPr lang="pt-PT" b="1" dirty="0" smtClean="0"/>
              <a:t>1.1.3 Elipse</a:t>
            </a:r>
            <a:r>
              <a:rPr lang="pt-PT" i="1" dirty="0" smtClean="0"/>
              <a:t>:</a:t>
            </a:r>
            <a:endParaRPr lang="pt-PT" dirty="0"/>
          </a:p>
          <a:p>
            <a:pPr algn="just"/>
            <a:r>
              <a:rPr lang="pt-PT" i="1" dirty="0"/>
              <a:t>«A gotinha de água era muito infeliz; porém, </a:t>
            </a:r>
            <a:r>
              <a:rPr lang="pt-PT" b="1" i="1" dirty="0"/>
              <a:t>[]</a:t>
            </a:r>
            <a:r>
              <a:rPr lang="pt-PT" i="1" dirty="0"/>
              <a:t> não estava só.»</a:t>
            </a:r>
            <a:r>
              <a:rPr lang="pt-PT" dirty="0"/>
              <a:t>.</a:t>
            </a:r>
            <a:endParaRPr lang="pt-PT" i="1" dirty="0" smtClean="0"/>
          </a:p>
          <a:p>
            <a:endParaRPr lang="pt-PT" dirty="0"/>
          </a:p>
          <a:p>
            <a:endParaRPr lang="pt-P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i="1" dirty="0"/>
              <a:t> </a:t>
            </a:r>
            <a:r>
              <a:rPr lang="pt-PT" dirty="0"/>
              <a:t/>
            </a:r>
            <a:br>
              <a:rPr lang="pt-PT" dirty="0"/>
            </a:br>
            <a:r>
              <a:rPr lang="pt-PT" dirty="0"/>
              <a:t>1.2 Correferência não anafórica (contexto extratextual)</a:t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b="1" i="1" dirty="0"/>
              <a:t>O Primeiro Ministro </a:t>
            </a:r>
            <a:r>
              <a:rPr lang="pt-PT" i="1" dirty="0"/>
              <a:t>apresentou o orçamento. </a:t>
            </a:r>
            <a:r>
              <a:rPr lang="pt-PT" b="1" i="1" dirty="0"/>
              <a:t>O Chefe do Governo </a:t>
            </a:r>
            <a:r>
              <a:rPr lang="pt-PT" i="1" dirty="0"/>
              <a:t>enfrentou duras críticas</a:t>
            </a:r>
            <a:r>
              <a:rPr lang="pt-PT" dirty="0"/>
              <a:t>.</a:t>
            </a:r>
          </a:p>
          <a:p>
            <a:pPr algn="just"/>
            <a:r>
              <a:rPr lang="pt-PT" i="1" dirty="0"/>
              <a:t>«</a:t>
            </a:r>
            <a:r>
              <a:rPr lang="pt-PT" dirty="0"/>
              <a:t>Camões</a:t>
            </a:r>
            <a:r>
              <a:rPr lang="pt-PT" i="1" dirty="0"/>
              <a:t> </a:t>
            </a:r>
            <a:r>
              <a:rPr lang="pt-PT" i="1" dirty="0" smtClean="0"/>
              <a:t>viveu no século XVI. </a:t>
            </a:r>
            <a:r>
              <a:rPr lang="pt-PT" b="1" i="1" dirty="0" smtClean="0"/>
              <a:t>O autor de Os Lusíadas</a:t>
            </a:r>
            <a:r>
              <a:rPr lang="pt-PT" i="1" dirty="0" smtClean="0"/>
              <a:t> é um dos maiores escritores portugueses</a:t>
            </a:r>
            <a:r>
              <a:rPr lang="pt-PT" i="1" dirty="0" smtClean="0"/>
              <a:t>.»</a:t>
            </a:r>
            <a:endParaRPr lang="pt-PT" dirty="0"/>
          </a:p>
          <a:p>
            <a:r>
              <a:rPr lang="pt-PT" i="1" dirty="0"/>
              <a:t>«</a:t>
            </a:r>
            <a:r>
              <a:rPr lang="pt-PT" b="1" i="1" dirty="0"/>
              <a:t>A minha prima</a:t>
            </a:r>
            <a:r>
              <a:rPr lang="pt-PT" i="1" dirty="0"/>
              <a:t> ganhou um prémio. Sempre acreditei que </a:t>
            </a:r>
            <a:r>
              <a:rPr lang="pt-PT" b="1" i="1" dirty="0"/>
              <a:t>a Liliana</a:t>
            </a:r>
            <a:r>
              <a:rPr lang="pt-PT" i="1" dirty="0"/>
              <a:t> seria </a:t>
            </a:r>
            <a:r>
              <a:rPr lang="pt-PT" i="1" dirty="0" smtClean="0"/>
              <a:t>uma advogada </a:t>
            </a:r>
            <a:r>
              <a:rPr lang="pt-PT" i="1" dirty="0"/>
              <a:t>de sucesso.»</a:t>
            </a:r>
            <a:endParaRPr lang="pt-PT" dirty="0"/>
          </a:p>
          <a:p>
            <a:endParaRPr lang="pt-P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2. Coesão lexical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b="1" dirty="0" smtClean="0"/>
              <a:t>2.1 Reiteração/repetição</a:t>
            </a:r>
          </a:p>
          <a:p>
            <a:endParaRPr lang="pt-PT" b="1" dirty="0" smtClean="0"/>
          </a:p>
          <a:p>
            <a:r>
              <a:rPr lang="pt-PT" b="1" dirty="0" smtClean="0"/>
              <a:t>2.2</a:t>
            </a:r>
            <a:r>
              <a:rPr lang="pt-PT" dirty="0" smtClean="0"/>
              <a:t> </a:t>
            </a:r>
            <a:r>
              <a:rPr lang="pt-PT" b="1" dirty="0" smtClean="0"/>
              <a:t>Sinonímia</a:t>
            </a:r>
            <a:endParaRPr lang="pt-PT" dirty="0"/>
          </a:p>
          <a:p>
            <a:pPr algn="just">
              <a:buNone/>
            </a:pPr>
            <a:r>
              <a:rPr lang="pt-PT" dirty="0" smtClean="0"/>
              <a:t>	 </a:t>
            </a:r>
            <a:r>
              <a:rPr lang="pt-PT" i="1" dirty="0"/>
              <a:t>Algumas </a:t>
            </a:r>
            <a:r>
              <a:rPr lang="pt-PT" i="1" u="sng" dirty="0"/>
              <a:t>casas</a:t>
            </a:r>
            <a:r>
              <a:rPr lang="pt-PT" i="1" dirty="0"/>
              <a:t> transmitem uma boa energia a quem as visita. Simone Quintas pergunta: </a:t>
            </a:r>
            <a:r>
              <a:rPr lang="pt-PT" i="1" dirty="0" smtClean="0"/>
              <a:t>― O </a:t>
            </a:r>
            <a:r>
              <a:rPr lang="pt-PT" i="1" dirty="0"/>
              <a:t>que é que você faz que se </a:t>
            </a:r>
            <a:r>
              <a:rPr lang="pt-PT" i="1" dirty="0" smtClean="0"/>
              <a:t>reflete </a:t>
            </a:r>
            <a:r>
              <a:rPr lang="pt-PT" i="1" dirty="0"/>
              <a:t>na </a:t>
            </a:r>
            <a:r>
              <a:rPr lang="pt-PT" i="1" dirty="0" smtClean="0"/>
              <a:t>sua </a:t>
            </a:r>
            <a:r>
              <a:rPr lang="pt-PT" i="1" u="sng" dirty="0" smtClean="0"/>
              <a:t>moradia</a:t>
            </a:r>
            <a:r>
              <a:rPr lang="pt-PT" dirty="0" smtClean="0"/>
              <a:t>?‖</a:t>
            </a:r>
          </a:p>
          <a:p>
            <a:pPr algn="just">
              <a:buNone/>
            </a:pPr>
            <a:r>
              <a:rPr lang="pt-PT" dirty="0" smtClean="0"/>
              <a:t>   </a:t>
            </a:r>
            <a:endParaRPr lang="pt-PT" dirty="0"/>
          </a:p>
          <a:p>
            <a:pPr lvl="1" algn="just"/>
            <a:r>
              <a:rPr lang="pt-PT" sz="3300" b="1" dirty="0" smtClean="0"/>
              <a:t>antonímia</a:t>
            </a:r>
            <a:r>
              <a:rPr lang="pt-PT" sz="3300" dirty="0" smtClean="0"/>
              <a:t> </a:t>
            </a:r>
            <a:r>
              <a:rPr lang="pt-PT" dirty="0" smtClean="0"/>
              <a:t>  </a:t>
            </a:r>
            <a:endParaRPr lang="pt-PT" dirty="0"/>
          </a:p>
          <a:p>
            <a:pPr algn="just">
              <a:buNone/>
            </a:pPr>
            <a:r>
              <a:rPr lang="pt-PT" dirty="0" smtClean="0"/>
              <a:t>	</a:t>
            </a:r>
            <a:r>
              <a:rPr lang="pt-PT" i="1" u="sng" dirty="0" smtClean="0"/>
              <a:t>Os </a:t>
            </a:r>
            <a:r>
              <a:rPr lang="pt-PT" i="1" u="sng" dirty="0"/>
              <a:t>dinossauros herbívoros </a:t>
            </a:r>
            <a:r>
              <a:rPr lang="pt-PT" i="1" dirty="0"/>
              <a:t>cresceram, tornaram-se enormes, e os </a:t>
            </a:r>
            <a:r>
              <a:rPr lang="pt-PT" i="1" u="sng" dirty="0"/>
              <a:t>predadores carnívoros </a:t>
            </a:r>
            <a:r>
              <a:rPr lang="pt-PT" i="1" dirty="0"/>
              <a:t>acompanharam o seu crescimento</a:t>
            </a:r>
            <a:r>
              <a:rPr lang="pt-PT" dirty="0"/>
              <a:t>.  </a:t>
            </a:r>
            <a:r>
              <a:rPr lang="pt-PT" dirty="0" smtClean="0"/>
              <a:t> </a:t>
            </a:r>
            <a:endParaRPr lang="pt-P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Coesão lexical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b="1" dirty="0"/>
              <a:t>2.3 hiperonímia </a:t>
            </a:r>
            <a:r>
              <a:rPr lang="pt-PT" dirty="0"/>
              <a:t>— </a:t>
            </a:r>
            <a:r>
              <a:rPr lang="pt-PT" sz="2400" dirty="0"/>
              <a:t>a primeira expressão mantém com a segunda uma relação </a:t>
            </a:r>
            <a:r>
              <a:rPr lang="pt-PT" sz="2400" dirty="0" smtClean="0"/>
              <a:t>classe-elemento</a:t>
            </a:r>
            <a:r>
              <a:rPr lang="pt-PT" dirty="0"/>
              <a:t>.   </a:t>
            </a:r>
          </a:p>
          <a:p>
            <a:pPr algn="just">
              <a:buNone/>
            </a:pPr>
            <a:r>
              <a:rPr lang="pt-PT" i="1" dirty="0" smtClean="0"/>
              <a:t>	</a:t>
            </a:r>
            <a:r>
              <a:rPr lang="pt-PT" sz="2600" i="1" dirty="0" smtClean="0"/>
              <a:t>Das </a:t>
            </a:r>
            <a:r>
              <a:rPr lang="pt-PT" sz="2600" i="1" u="sng" dirty="0"/>
              <a:t>aves</a:t>
            </a:r>
            <a:r>
              <a:rPr lang="pt-PT" sz="2600" i="1" dirty="0"/>
              <a:t> existentes na Terra, </a:t>
            </a:r>
            <a:r>
              <a:rPr lang="pt-PT" sz="2600" i="1" u="sng" dirty="0"/>
              <a:t>o albatroz </a:t>
            </a:r>
            <a:r>
              <a:rPr lang="pt-PT" sz="2600" i="1" dirty="0"/>
              <a:t>é a mais grandiosa. Nada mais é preciso para além de ossos, penas, músculos e vento</a:t>
            </a:r>
            <a:r>
              <a:rPr lang="pt-PT" sz="2600" dirty="0"/>
              <a:t>.‖  </a:t>
            </a:r>
            <a:r>
              <a:rPr lang="pt-PT" sz="2600" dirty="0" smtClean="0"/>
              <a:t> </a:t>
            </a:r>
            <a:endParaRPr lang="pt-PT" sz="2600" dirty="0"/>
          </a:p>
          <a:p>
            <a:pPr algn="just"/>
            <a:r>
              <a:rPr lang="pt-PT" b="1" dirty="0" smtClean="0"/>
              <a:t>hiponímia</a:t>
            </a:r>
            <a:r>
              <a:rPr lang="pt-PT" dirty="0" smtClean="0"/>
              <a:t>  </a:t>
            </a:r>
            <a:endParaRPr lang="pt-PT" dirty="0"/>
          </a:p>
          <a:p>
            <a:pPr algn="just">
              <a:buNone/>
            </a:pPr>
            <a:r>
              <a:rPr lang="pt-PT" dirty="0" smtClean="0"/>
              <a:t> 	</a:t>
            </a:r>
            <a:r>
              <a:rPr lang="pt-PT" sz="2800" i="1" u="sng" dirty="0" smtClean="0"/>
              <a:t>O </a:t>
            </a:r>
            <a:r>
              <a:rPr lang="pt-PT" sz="2800" i="1" u="sng" dirty="0"/>
              <a:t>brinco-de-princesa </a:t>
            </a:r>
            <a:r>
              <a:rPr lang="pt-PT" sz="2800" i="1" dirty="0"/>
              <a:t>está na minha lista de flores perfeitas, junto com a flor do maracujá, a lanterninha-japonesa, a tulipa, a íris, a cala... É uma </a:t>
            </a:r>
            <a:r>
              <a:rPr lang="pt-PT" sz="2800" i="1" u="sng" dirty="0"/>
              <a:t>herbácea</a:t>
            </a:r>
            <a:r>
              <a:rPr lang="pt-PT" sz="2800" i="1" dirty="0"/>
              <a:t> que pode ser plantada em vasos e jardineiras, e nestas condições, atinge até 2 m de altura</a:t>
            </a:r>
            <a:r>
              <a:rPr lang="pt-PT" dirty="0" smtClean="0"/>
              <a:t>.  </a:t>
            </a:r>
            <a:endParaRPr lang="pt-PT" dirty="0"/>
          </a:p>
          <a:p>
            <a:endParaRPr lang="pt-P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657</Words>
  <Application>Microsoft Office PowerPoint</Application>
  <PresentationFormat>Apresentação no Ecrã (4:3)</PresentationFormat>
  <Paragraphs>103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17" baseType="lpstr">
      <vt:lpstr>Tema do Office</vt:lpstr>
      <vt:lpstr>Coesão textual</vt:lpstr>
      <vt:lpstr>sumário</vt:lpstr>
      <vt:lpstr>1. Coesão referencial</vt:lpstr>
      <vt:lpstr>1.1 Anáfora</vt:lpstr>
      <vt:lpstr>1.1 Anáfora</vt:lpstr>
      <vt:lpstr>catáfora e elipse</vt:lpstr>
      <vt:lpstr>  1.2 Correferência não anafórica (contexto extratextual) </vt:lpstr>
      <vt:lpstr>2. Coesão lexical </vt:lpstr>
      <vt:lpstr>Coesão lexical</vt:lpstr>
      <vt:lpstr>Coesão lexical</vt:lpstr>
      <vt:lpstr>Coesão textual</vt:lpstr>
      <vt:lpstr>Coesão textual</vt:lpstr>
      <vt:lpstr>Aplicação</vt:lpstr>
      <vt:lpstr>Aplicação</vt:lpstr>
      <vt:lpstr>Aplicação</vt:lpstr>
      <vt:lpstr>Aplicação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Coesão textual</dc:title>
  <dc:creator>c</dc:creator>
  <cp:lastModifiedBy>c</cp:lastModifiedBy>
  <cp:revision>13</cp:revision>
  <dcterms:created xsi:type="dcterms:W3CDTF">2014-05-22T22:20:47Z</dcterms:created>
  <dcterms:modified xsi:type="dcterms:W3CDTF">2014-05-22T23:28:27Z</dcterms:modified>
</cp:coreProperties>
</file>