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57" r:id="rId4"/>
    <p:sldId id="258" r:id="rId5"/>
    <p:sldId id="259" r:id="rId6"/>
    <p:sldId id="260" r:id="rId7"/>
    <p:sldId id="261" r:id="rId8"/>
    <p:sldId id="262" r:id="rId9"/>
    <p:sldId id="263" r:id="rId10"/>
    <p:sldId id="264" r:id="rId11"/>
  </p:sldIdLst>
  <p:sldSz cx="9144000" cy="6858000" type="screen4x3"/>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6" y="26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o de título">
    <p:bg>
      <p:bgRef idx="1001">
        <a:schemeClr val="bg2"/>
      </p:bgRef>
    </p:bg>
    <p:spTree>
      <p:nvGrpSpPr>
        <p:cNvPr id="1" name=""/>
        <p:cNvGrpSpPr/>
        <p:nvPr/>
      </p:nvGrpSpPr>
      <p:grpSpPr>
        <a:xfrm>
          <a:off x="0" y="0"/>
          <a:ext cx="0" cy="0"/>
          <a:chOff x="0" y="0"/>
          <a:chExt cx="0" cy="0"/>
        </a:xfrm>
      </p:grpSpPr>
      <p:sp>
        <p:nvSpPr>
          <p:cNvPr id="15" name="Rectângu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ângulo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ângu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ângulo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ângulo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ítulo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PT" smtClean="0"/>
              <a:t>Faça clique para editar o estilo</a:t>
            </a:r>
            <a:endParaRPr kumimoji="0" lang="en-US"/>
          </a:p>
        </p:txBody>
      </p:sp>
      <p:sp>
        <p:nvSpPr>
          <p:cNvPr id="28" name="Marcador de Posição da Data 27"/>
          <p:cNvSpPr>
            <a:spLocks noGrp="1"/>
          </p:cNvSpPr>
          <p:nvPr>
            <p:ph type="dt" sz="half" idx="10"/>
          </p:nvPr>
        </p:nvSpPr>
        <p:spPr/>
        <p:txBody>
          <a:bodyPr/>
          <a:lstStyle/>
          <a:p>
            <a:fld id="{758E05EC-465C-410B-8B86-676BB6E4ED82}" type="datetimeFigureOut">
              <a:rPr lang="pt-PT" smtClean="0"/>
              <a:t>05-02-2014</a:t>
            </a:fld>
            <a:endParaRPr lang="pt-PT"/>
          </a:p>
        </p:txBody>
      </p:sp>
      <p:sp>
        <p:nvSpPr>
          <p:cNvPr id="17" name="Marcador de Posição do Rodapé 16"/>
          <p:cNvSpPr>
            <a:spLocks noGrp="1"/>
          </p:cNvSpPr>
          <p:nvPr>
            <p:ph type="ftr" sz="quarter" idx="11"/>
          </p:nvPr>
        </p:nvSpPr>
        <p:spPr/>
        <p:txBody>
          <a:bodyPr/>
          <a:lstStyle/>
          <a:p>
            <a:endParaRPr lang="pt-PT"/>
          </a:p>
        </p:txBody>
      </p:sp>
      <p:sp>
        <p:nvSpPr>
          <p:cNvPr id="7" name="Conexão recta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ângulo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Marcador de Posição do Número do Diapositivo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02909F0-BC1B-40F5-9450-EE188139BF73}" type="slidenum">
              <a:rPr lang="pt-PT" smtClean="0"/>
              <a:t>‹nº›</a:t>
            </a:fld>
            <a:endParaRPr lang="pt-PT"/>
          </a:p>
        </p:txBody>
      </p:sp>
      <p:sp>
        <p:nvSpPr>
          <p:cNvPr id="8" name="Título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pt-PT" smtClean="0"/>
              <a:t>Clique para editar o estilo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p:txBody>
          <a:bodyPr vert="eaVer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758E05EC-465C-410B-8B86-676BB6E4ED82}" type="datetimeFigureOut">
              <a:rPr lang="pt-PT" smtClean="0"/>
              <a:t>05-02-2014</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F02909F0-BC1B-40F5-9450-EE188139BF73}" type="slidenum">
              <a:rPr lang="pt-PT" smtClean="0"/>
              <a:t>‹nº›</a:t>
            </a:fld>
            <a:endParaRPr lang="pt-PT"/>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e texto">
    <p:bg>
      <p:bgRef idx="1001">
        <a:schemeClr val="bg2"/>
      </p:bgRef>
    </p:bg>
    <p:spTree>
      <p:nvGrpSpPr>
        <p:cNvPr id="1" name=""/>
        <p:cNvGrpSpPr/>
        <p:nvPr/>
      </p:nvGrpSpPr>
      <p:grpSpPr>
        <a:xfrm>
          <a:off x="0" y="0"/>
          <a:ext cx="0" cy="0"/>
          <a:chOff x="0" y="0"/>
          <a:chExt cx="0" cy="0"/>
        </a:xfrm>
      </p:grpSpPr>
      <p:sp>
        <p:nvSpPr>
          <p:cNvPr id="7" name="Rectângu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ângulo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ângulo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ângulo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ângulo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ângulo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exão recta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Marcador de Posição do Número do Diapositivo 5"/>
          <p:cNvSpPr>
            <a:spLocks noGrp="1"/>
          </p:cNvSpPr>
          <p:nvPr>
            <p:ph type="sldNum" sz="quarter" idx="12"/>
          </p:nvPr>
        </p:nvSpPr>
        <p:spPr>
          <a:xfrm>
            <a:off x="6915912" y="3009901"/>
            <a:ext cx="457200" cy="441325"/>
          </a:xfrm>
        </p:spPr>
        <p:txBody>
          <a:bodyPr/>
          <a:lstStyle/>
          <a:p>
            <a:fld id="{F02909F0-BC1B-40F5-9450-EE188139BF73}" type="slidenum">
              <a:rPr lang="pt-PT" smtClean="0"/>
              <a:t>‹nº›</a:t>
            </a:fld>
            <a:endParaRPr lang="pt-PT"/>
          </a:p>
        </p:txBody>
      </p:sp>
      <p:sp>
        <p:nvSpPr>
          <p:cNvPr id="3" name="Marcador de Posição de Texto Vertical 2"/>
          <p:cNvSpPr>
            <a:spLocks noGrp="1"/>
          </p:cNvSpPr>
          <p:nvPr>
            <p:ph type="body" orient="vert" idx="1"/>
          </p:nvPr>
        </p:nvSpPr>
        <p:spPr>
          <a:xfrm>
            <a:off x="304800" y="304800"/>
            <a:ext cx="6553200" cy="5821366"/>
          </a:xfrm>
        </p:spPr>
        <p:txBody>
          <a:bodyPr vert="eaVer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758E05EC-465C-410B-8B86-676BB6E4ED82}" type="datetimeFigureOut">
              <a:rPr lang="pt-PT" smtClean="0"/>
              <a:t>05-02-2014</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2" name="Título Vertical 1"/>
          <p:cNvSpPr>
            <a:spLocks noGrp="1"/>
          </p:cNvSpPr>
          <p:nvPr>
            <p:ph type="title" orient="vert"/>
          </p:nvPr>
        </p:nvSpPr>
        <p:spPr>
          <a:xfrm>
            <a:off x="7391400" y="304801"/>
            <a:ext cx="1447800" cy="5851525"/>
          </a:xfrm>
        </p:spPr>
        <p:txBody>
          <a:bodyPr vert="eaVert"/>
          <a:lstStyle/>
          <a:p>
            <a:r>
              <a:rPr kumimoji="0" lang="pt-PT" smtClean="0"/>
              <a:t>Clique para editar o estilo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solidFill>
                  <a:schemeClr val="accent3">
                    <a:shade val="75000"/>
                  </a:schemeClr>
                </a:solidFill>
              </a:defRPr>
            </a:lvl1pPr>
          </a:lstStyle>
          <a:p>
            <a:r>
              <a:rPr kumimoji="0" lang="pt-PT" smtClean="0"/>
              <a:t>Clique para editar o estilo</a:t>
            </a:r>
            <a:endParaRPr kumimoji="0" lang="en-US"/>
          </a:p>
        </p:txBody>
      </p:sp>
      <p:sp>
        <p:nvSpPr>
          <p:cNvPr id="4" name="Marcador de Posição da Data 3"/>
          <p:cNvSpPr>
            <a:spLocks noGrp="1"/>
          </p:cNvSpPr>
          <p:nvPr>
            <p:ph type="dt" sz="half" idx="10"/>
          </p:nvPr>
        </p:nvSpPr>
        <p:spPr/>
        <p:txBody>
          <a:bodyPr/>
          <a:lstStyle/>
          <a:p>
            <a:fld id="{758E05EC-465C-410B-8B86-676BB6E4ED82}" type="datetimeFigureOut">
              <a:rPr lang="pt-PT" smtClean="0"/>
              <a:t>05-02-2014</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a:xfrm>
            <a:off x="4361688" y="1026372"/>
            <a:ext cx="457200" cy="441325"/>
          </a:xfrm>
        </p:spPr>
        <p:txBody>
          <a:bodyPr/>
          <a:lstStyle/>
          <a:p>
            <a:fld id="{F02909F0-BC1B-40F5-9450-EE188139BF73}" type="slidenum">
              <a:rPr lang="pt-PT" smtClean="0"/>
              <a:t>‹nº›</a:t>
            </a:fld>
            <a:endParaRPr lang="pt-PT"/>
          </a:p>
        </p:txBody>
      </p:sp>
      <p:sp>
        <p:nvSpPr>
          <p:cNvPr id="8" name="Marcador de Posição de Conteúdo 7"/>
          <p:cNvSpPr>
            <a:spLocks noGrp="1"/>
          </p:cNvSpPr>
          <p:nvPr>
            <p:ph sz="quarter" idx="1"/>
          </p:nvPr>
        </p:nvSpPr>
        <p:spPr>
          <a:xfrm>
            <a:off x="301752" y="1527048"/>
            <a:ext cx="8503920" cy="4572000"/>
          </a:xfrm>
        </p:spPr>
        <p:txBody>
          <a:body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cção">
    <p:bg>
      <p:bgRef idx="1001">
        <a:schemeClr val="bg1"/>
      </p:bgRef>
    </p:bg>
    <p:spTree>
      <p:nvGrpSpPr>
        <p:cNvPr id="1" name=""/>
        <p:cNvGrpSpPr/>
        <p:nvPr/>
      </p:nvGrpSpPr>
      <p:grpSpPr>
        <a:xfrm>
          <a:off x="0" y="0"/>
          <a:ext cx="0" cy="0"/>
          <a:chOff x="0" y="0"/>
          <a:chExt cx="0" cy="0"/>
        </a:xfrm>
      </p:grpSpPr>
      <p:sp>
        <p:nvSpPr>
          <p:cNvPr id="17" name="Rectângu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ângu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ângulo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ângulo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ângulo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ângulo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Marcador de Posição do Texto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PT" smtClean="0"/>
              <a:t>Clique para editar os estilos</a:t>
            </a:r>
          </a:p>
        </p:txBody>
      </p:sp>
      <p:sp>
        <p:nvSpPr>
          <p:cNvPr id="13" name="Rectângulo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ângulo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Marcador de Posição do Rodapé 4"/>
          <p:cNvSpPr>
            <a:spLocks noGrp="1"/>
          </p:cNvSpPr>
          <p:nvPr>
            <p:ph type="ftr" sz="quarter" idx="11"/>
          </p:nvPr>
        </p:nvSpPr>
        <p:spPr/>
        <p:txBody>
          <a:bodyPr/>
          <a:lstStyle/>
          <a:p>
            <a:endParaRPr lang="pt-PT"/>
          </a:p>
        </p:txBody>
      </p:sp>
      <p:sp>
        <p:nvSpPr>
          <p:cNvPr id="4" name="Marcador de Posição da Data 3"/>
          <p:cNvSpPr>
            <a:spLocks noGrp="1"/>
          </p:cNvSpPr>
          <p:nvPr>
            <p:ph type="dt" sz="half" idx="10"/>
          </p:nvPr>
        </p:nvSpPr>
        <p:spPr/>
        <p:txBody>
          <a:bodyPr/>
          <a:lstStyle/>
          <a:p>
            <a:fld id="{758E05EC-465C-410B-8B86-676BB6E4ED82}" type="datetimeFigureOut">
              <a:rPr lang="pt-PT" smtClean="0"/>
              <a:t>05-02-2014</a:t>
            </a:fld>
            <a:endParaRPr lang="pt-PT"/>
          </a:p>
        </p:txBody>
      </p:sp>
      <p:sp>
        <p:nvSpPr>
          <p:cNvPr id="8" name="Conexão recta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Marcador de Posição do Número do Diapositivo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02909F0-BC1B-40F5-9450-EE188139BF73}" type="slidenum">
              <a:rPr lang="pt-PT" smtClean="0"/>
              <a:t>‹nº›</a:t>
            </a:fld>
            <a:endParaRPr lang="pt-PT"/>
          </a:p>
        </p:txBody>
      </p:sp>
      <p:sp>
        <p:nvSpPr>
          <p:cNvPr id="2" name="Título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pt-PT" smtClean="0"/>
              <a:t>Clique para editar o estilo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301752" y="228600"/>
            <a:ext cx="8534400" cy="758952"/>
          </a:xfrm>
        </p:spPr>
        <p:txBody>
          <a:bodyPr/>
          <a:lstStyle/>
          <a:p>
            <a:r>
              <a:rPr kumimoji="0" lang="pt-PT" smtClean="0"/>
              <a:t>Clique para editar o estilo</a:t>
            </a:r>
            <a:endParaRPr kumimoji="0" lang="en-US"/>
          </a:p>
        </p:txBody>
      </p:sp>
      <p:sp>
        <p:nvSpPr>
          <p:cNvPr id="5" name="Marcador de Posição da Data 4"/>
          <p:cNvSpPr>
            <a:spLocks noGrp="1"/>
          </p:cNvSpPr>
          <p:nvPr>
            <p:ph type="dt" sz="half" idx="10"/>
          </p:nvPr>
        </p:nvSpPr>
        <p:spPr>
          <a:xfrm>
            <a:off x="5791200" y="6409944"/>
            <a:ext cx="3044952" cy="365760"/>
          </a:xfrm>
        </p:spPr>
        <p:txBody>
          <a:bodyPr/>
          <a:lstStyle/>
          <a:p>
            <a:fld id="{758E05EC-465C-410B-8B86-676BB6E4ED82}" type="datetimeFigureOut">
              <a:rPr lang="pt-PT" smtClean="0"/>
              <a:t>05-02-2014</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F02909F0-BC1B-40F5-9450-EE188139BF73}" type="slidenum">
              <a:rPr lang="pt-PT" smtClean="0"/>
              <a:t>‹nº›</a:t>
            </a:fld>
            <a:endParaRPr lang="pt-PT"/>
          </a:p>
        </p:txBody>
      </p:sp>
      <p:sp>
        <p:nvSpPr>
          <p:cNvPr id="8" name="Conexão recta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Marcador de Posição de Conteúdo 9"/>
          <p:cNvSpPr>
            <a:spLocks noGrp="1"/>
          </p:cNvSpPr>
          <p:nvPr>
            <p:ph sz="half" idx="1"/>
          </p:nvPr>
        </p:nvSpPr>
        <p:spPr>
          <a:xfrm>
            <a:off x="301752" y="1371600"/>
            <a:ext cx="4038600" cy="4681728"/>
          </a:xfrm>
        </p:spPr>
        <p:txBody>
          <a:bodyPr/>
          <a:lstStyle>
            <a:lvl1pPr>
              <a:defRPr sz="2500"/>
            </a:lvl1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12" name="Marcador de Posição de Conteúdo 11"/>
          <p:cNvSpPr>
            <a:spLocks noGrp="1"/>
          </p:cNvSpPr>
          <p:nvPr>
            <p:ph sz="half" idx="2"/>
          </p:nvPr>
        </p:nvSpPr>
        <p:spPr>
          <a:xfrm>
            <a:off x="4800600" y="1371600"/>
            <a:ext cx="4038600" cy="4681728"/>
          </a:xfrm>
        </p:spPr>
        <p:txBody>
          <a:bodyPr/>
          <a:lstStyle>
            <a:lvl1pPr>
              <a:defRPr sz="2500"/>
            </a:lvl1p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bg>
      <p:bgRef idx="1001">
        <a:schemeClr val="bg2"/>
      </p:bgRef>
    </p:bg>
    <p:spTree>
      <p:nvGrpSpPr>
        <p:cNvPr id="1" name=""/>
        <p:cNvGrpSpPr/>
        <p:nvPr/>
      </p:nvGrpSpPr>
      <p:grpSpPr>
        <a:xfrm>
          <a:off x="0" y="0"/>
          <a:ext cx="0" cy="0"/>
          <a:chOff x="0" y="0"/>
          <a:chExt cx="0" cy="0"/>
        </a:xfrm>
      </p:grpSpPr>
      <p:sp>
        <p:nvSpPr>
          <p:cNvPr id="10" name="Conexão recta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ângulo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ângu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ângulo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ângulo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ângulo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ângulo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Marcador de Posição do Texto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PT" smtClean="0"/>
              <a:t>Clique para editar os estilos</a:t>
            </a:r>
          </a:p>
        </p:txBody>
      </p:sp>
      <p:sp>
        <p:nvSpPr>
          <p:cNvPr id="4" name="Marcador de Posição do Texto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pt-PT" smtClean="0"/>
              <a:t>Clique para editar os estilos</a:t>
            </a:r>
          </a:p>
        </p:txBody>
      </p:sp>
      <p:sp>
        <p:nvSpPr>
          <p:cNvPr id="7" name="Marcador de Posição da Data 6"/>
          <p:cNvSpPr>
            <a:spLocks noGrp="1"/>
          </p:cNvSpPr>
          <p:nvPr>
            <p:ph type="dt" sz="half" idx="10"/>
          </p:nvPr>
        </p:nvSpPr>
        <p:spPr/>
        <p:txBody>
          <a:bodyPr/>
          <a:lstStyle/>
          <a:p>
            <a:fld id="{758E05EC-465C-410B-8B86-676BB6E4ED82}" type="datetimeFigureOut">
              <a:rPr lang="pt-PT" smtClean="0"/>
              <a:t>05-02-2014</a:t>
            </a:fld>
            <a:endParaRPr lang="pt-PT"/>
          </a:p>
        </p:txBody>
      </p:sp>
      <p:sp>
        <p:nvSpPr>
          <p:cNvPr id="8" name="Marcador de Posição do Rodapé 7"/>
          <p:cNvSpPr>
            <a:spLocks noGrp="1"/>
          </p:cNvSpPr>
          <p:nvPr>
            <p:ph type="ftr" sz="quarter" idx="11"/>
          </p:nvPr>
        </p:nvSpPr>
        <p:spPr>
          <a:xfrm>
            <a:off x="304800" y="6409944"/>
            <a:ext cx="3581400" cy="365760"/>
          </a:xfrm>
        </p:spPr>
        <p:txBody>
          <a:bodyPr/>
          <a:lstStyle/>
          <a:p>
            <a:endParaRPr lang="pt-PT"/>
          </a:p>
        </p:txBody>
      </p:sp>
      <p:sp>
        <p:nvSpPr>
          <p:cNvPr id="15" name="Conexão recta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ângulo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Marcador de Posição de Conteúdo 23"/>
          <p:cNvSpPr>
            <a:spLocks noGrp="1"/>
          </p:cNvSpPr>
          <p:nvPr>
            <p:ph sz="quarter" idx="2"/>
          </p:nvPr>
        </p:nvSpPr>
        <p:spPr>
          <a:xfrm>
            <a:off x="301752" y="2471383"/>
            <a:ext cx="4041648" cy="3818404"/>
          </a:xfrm>
        </p:spPr>
        <p:txBody>
          <a:body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26" name="Marcador de Posição de Conteúdo 25"/>
          <p:cNvSpPr>
            <a:spLocks noGrp="1"/>
          </p:cNvSpPr>
          <p:nvPr>
            <p:ph sz="quarter" idx="4"/>
          </p:nvPr>
        </p:nvSpPr>
        <p:spPr>
          <a:xfrm>
            <a:off x="4800600" y="2471383"/>
            <a:ext cx="4038600" cy="3822192"/>
          </a:xfrm>
        </p:spPr>
        <p:txBody>
          <a:body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Marcador de Posição do Número do Diapositivo 8"/>
          <p:cNvSpPr>
            <a:spLocks noGrp="1"/>
          </p:cNvSpPr>
          <p:nvPr>
            <p:ph type="sldNum" sz="quarter" idx="12"/>
          </p:nvPr>
        </p:nvSpPr>
        <p:spPr>
          <a:xfrm>
            <a:off x="4343400" y="1042416"/>
            <a:ext cx="457200" cy="441325"/>
          </a:xfrm>
        </p:spPr>
        <p:txBody>
          <a:bodyPr/>
          <a:lstStyle>
            <a:lvl1pPr algn="ctr">
              <a:defRPr/>
            </a:lvl1pPr>
          </a:lstStyle>
          <a:p>
            <a:fld id="{F02909F0-BC1B-40F5-9450-EE188139BF73}" type="slidenum">
              <a:rPr lang="pt-PT" smtClean="0"/>
              <a:t>‹nº›</a:t>
            </a:fld>
            <a:endParaRPr lang="pt-PT"/>
          </a:p>
        </p:txBody>
      </p:sp>
      <p:sp>
        <p:nvSpPr>
          <p:cNvPr id="23" name="Título 22"/>
          <p:cNvSpPr>
            <a:spLocks noGrp="1"/>
          </p:cNvSpPr>
          <p:nvPr>
            <p:ph type="title"/>
          </p:nvPr>
        </p:nvSpPr>
        <p:spPr/>
        <p:txBody>
          <a:bodyPr rtlCol="0" anchor="b" anchorCtr="0"/>
          <a:lstStyle/>
          <a:p>
            <a:r>
              <a:rPr kumimoji="0" lang="pt-PT" smtClean="0"/>
              <a:t>Clique para editar o estilo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3" name="Marcador de Posição da Data 2"/>
          <p:cNvSpPr>
            <a:spLocks noGrp="1"/>
          </p:cNvSpPr>
          <p:nvPr>
            <p:ph type="dt" sz="half" idx="10"/>
          </p:nvPr>
        </p:nvSpPr>
        <p:spPr/>
        <p:txBody>
          <a:bodyPr/>
          <a:lstStyle/>
          <a:p>
            <a:fld id="{758E05EC-465C-410B-8B86-676BB6E4ED82}" type="datetimeFigureOut">
              <a:rPr lang="pt-PT" smtClean="0"/>
              <a:t>05-02-2014</a:t>
            </a:fld>
            <a:endParaRPr lang="pt-PT"/>
          </a:p>
        </p:txBody>
      </p:sp>
      <p:sp>
        <p:nvSpPr>
          <p:cNvPr id="4" name="Marcador de Posição do Rodapé 3"/>
          <p:cNvSpPr>
            <a:spLocks noGrp="1"/>
          </p:cNvSpPr>
          <p:nvPr>
            <p:ph type="ftr" sz="quarter" idx="11"/>
          </p:nvPr>
        </p:nvSpPr>
        <p:spPr/>
        <p:txBody>
          <a:bodyPr/>
          <a:lstStyle/>
          <a:p>
            <a:endParaRPr lang="pt-PT"/>
          </a:p>
        </p:txBody>
      </p:sp>
      <p:sp>
        <p:nvSpPr>
          <p:cNvPr id="5" name="Marcador de Posição do Número do Diapositivo 4"/>
          <p:cNvSpPr>
            <a:spLocks noGrp="1"/>
          </p:cNvSpPr>
          <p:nvPr>
            <p:ph type="sldNum" sz="quarter" idx="12"/>
          </p:nvPr>
        </p:nvSpPr>
        <p:spPr>
          <a:xfrm>
            <a:off x="4343400" y="1036020"/>
            <a:ext cx="457200" cy="441325"/>
          </a:xfrm>
        </p:spPr>
        <p:txBody>
          <a:bodyPr/>
          <a:lstStyle/>
          <a:p>
            <a:fld id="{F02909F0-BC1B-40F5-9450-EE188139BF73}" type="slidenum">
              <a:rPr lang="pt-PT" smtClean="0"/>
              <a:t>‹nº›</a:t>
            </a:fld>
            <a:endParaRPr lang="pt-P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7" name="Rectângu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ângulo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ângulo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ângulo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ângulo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ângulo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Marcador de Posição da Data 1"/>
          <p:cNvSpPr>
            <a:spLocks noGrp="1"/>
          </p:cNvSpPr>
          <p:nvPr>
            <p:ph type="dt" sz="half" idx="10"/>
          </p:nvPr>
        </p:nvSpPr>
        <p:spPr/>
        <p:txBody>
          <a:bodyPr/>
          <a:lstStyle/>
          <a:p>
            <a:fld id="{758E05EC-465C-410B-8B86-676BB6E4ED82}" type="datetimeFigureOut">
              <a:rPr lang="pt-PT" smtClean="0"/>
              <a:t>05-02-2014</a:t>
            </a:fld>
            <a:endParaRPr lang="pt-PT"/>
          </a:p>
        </p:txBody>
      </p:sp>
      <p:sp>
        <p:nvSpPr>
          <p:cNvPr id="3" name="Marcador de Posição do Rodapé 2"/>
          <p:cNvSpPr>
            <a:spLocks noGrp="1"/>
          </p:cNvSpPr>
          <p:nvPr>
            <p:ph type="ftr" sz="quarter" idx="11"/>
          </p:nvPr>
        </p:nvSpPr>
        <p:spPr/>
        <p:txBody>
          <a:bodyPr/>
          <a:lstStyle/>
          <a:p>
            <a:endParaRPr lang="pt-PT"/>
          </a:p>
        </p:txBody>
      </p:sp>
      <p:sp>
        <p:nvSpPr>
          <p:cNvPr id="4" name="Marcador de Posição do Número do Diapositivo 3"/>
          <p:cNvSpPr>
            <a:spLocks noGrp="1"/>
          </p:cNvSpPr>
          <p:nvPr>
            <p:ph type="sldNum" sz="quarter" idx="12"/>
          </p:nvPr>
        </p:nvSpPr>
        <p:spPr>
          <a:xfrm>
            <a:off x="4267200" y="6324600"/>
            <a:ext cx="609600" cy="441324"/>
          </a:xfrm>
        </p:spPr>
        <p:txBody>
          <a:bodyPr/>
          <a:lstStyle>
            <a:lvl1pPr>
              <a:defRPr>
                <a:solidFill>
                  <a:srgbClr val="FFFFFF"/>
                </a:solidFill>
              </a:defRPr>
            </a:lvl1pPr>
          </a:lstStyle>
          <a:p>
            <a:fld id="{F02909F0-BC1B-40F5-9450-EE188139BF73}" type="slidenum">
              <a:rPr lang="pt-PT" smtClean="0"/>
              <a:t>‹nº›</a:t>
            </a:fld>
            <a:endParaRPr lang="pt-P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1">
        <a:schemeClr val="bg1"/>
      </p:bgRef>
    </p:bg>
    <p:spTree>
      <p:nvGrpSpPr>
        <p:cNvPr id="1" name=""/>
        <p:cNvGrpSpPr/>
        <p:nvPr/>
      </p:nvGrpSpPr>
      <p:grpSpPr>
        <a:xfrm>
          <a:off x="0" y="0"/>
          <a:ext cx="0" cy="0"/>
          <a:chOff x="0" y="0"/>
          <a:chExt cx="0" cy="0"/>
        </a:xfrm>
      </p:grpSpPr>
      <p:sp>
        <p:nvSpPr>
          <p:cNvPr id="19" name="Rectângulo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ângu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ângulo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ângulo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ângu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ângulo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ítulo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pt-PT" smtClean="0"/>
              <a:t>Clique para editar o estilo</a:t>
            </a:r>
            <a:endParaRPr kumimoji="0" lang="en-US"/>
          </a:p>
        </p:txBody>
      </p:sp>
      <p:sp>
        <p:nvSpPr>
          <p:cNvPr id="3" name="Marcador de Posição do Texto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pt-PT" smtClean="0"/>
              <a:t>Clique para editar os estilos</a:t>
            </a:r>
          </a:p>
        </p:txBody>
      </p:sp>
      <p:sp>
        <p:nvSpPr>
          <p:cNvPr id="8" name="Rectângulo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exão recta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Marcador de Posição de Conteúdo 19"/>
          <p:cNvSpPr>
            <a:spLocks noGrp="1"/>
          </p:cNvSpPr>
          <p:nvPr>
            <p:ph sz="quarter" idx="1"/>
          </p:nvPr>
        </p:nvSpPr>
        <p:spPr>
          <a:xfrm>
            <a:off x="3124200" y="685800"/>
            <a:ext cx="5638800" cy="5410200"/>
          </a:xfrm>
        </p:spPr>
        <p:txBody>
          <a:body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Marcador de Posição do Número do Diapositivo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F02909F0-BC1B-40F5-9450-EE188139BF73}" type="slidenum">
              <a:rPr lang="pt-PT" smtClean="0"/>
              <a:t>‹nº›</a:t>
            </a:fld>
            <a:endParaRPr lang="pt-PT"/>
          </a:p>
        </p:txBody>
      </p:sp>
      <p:sp>
        <p:nvSpPr>
          <p:cNvPr id="21" name="Rectângulo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Marcador de Posição da Data 4"/>
          <p:cNvSpPr>
            <a:spLocks noGrp="1"/>
          </p:cNvSpPr>
          <p:nvPr>
            <p:ph type="dt" sz="half" idx="10"/>
          </p:nvPr>
        </p:nvSpPr>
        <p:spPr/>
        <p:txBody>
          <a:bodyPr/>
          <a:lstStyle/>
          <a:p>
            <a:fld id="{758E05EC-465C-410B-8B86-676BB6E4ED82}" type="datetimeFigureOut">
              <a:rPr lang="pt-PT" smtClean="0"/>
              <a:t>05-02-2014</a:t>
            </a:fld>
            <a:endParaRPr lang="pt-PT"/>
          </a:p>
        </p:txBody>
      </p:sp>
      <p:sp>
        <p:nvSpPr>
          <p:cNvPr id="6" name="Marcador de Posição do Rodapé 5"/>
          <p:cNvSpPr>
            <a:spLocks noGrp="1"/>
          </p:cNvSpPr>
          <p:nvPr>
            <p:ph type="ftr" sz="quarter" idx="11"/>
          </p:nvPr>
        </p:nvSpPr>
        <p:spPr>
          <a:xfrm>
            <a:off x="301752" y="6410848"/>
            <a:ext cx="3383280" cy="365760"/>
          </a:xfrm>
        </p:spPr>
        <p:txBody>
          <a:bodyPr/>
          <a:lstStyle/>
          <a:p>
            <a:endParaRPr lang="pt-PT"/>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1" name="Conexão recta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ângu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ângulo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ângulo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ângu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ângulo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ângulo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ângulo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Marcador de Posição do Número do Diapositivo 6"/>
          <p:cNvSpPr>
            <a:spLocks noGrp="1"/>
          </p:cNvSpPr>
          <p:nvPr>
            <p:ph type="sldNum" sz="quarter" idx="12"/>
          </p:nvPr>
        </p:nvSpPr>
        <p:spPr>
          <a:xfrm>
            <a:off x="1371600" y="312738"/>
            <a:ext cx="457200" cy="441325"/>
          </a:xfrm>
        </p:spPr>
        <p:txBody>
          <a:bodyPr/>
          <a:lstStyle/>
          <a:p>
            <a:fld id="{F02909F0-BC1B-40F5-9450-EE188139BF73}" type="slidenum">
              <a:rPr lang="pt-PT" smtClean="0"/>
              <a:t>‹nº›</a:t>
            </a:fld>
            <a:endParaRPr lang="pt-PT"/>
          </a:p>
        </p:txBody>
      </p:sp>
      <p:sp>
        <p:nvSpPr>
          <p:cNvPr id="2" name="Título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pt-PT" smtClean="0"/>
              <a:t>Clique para editar o estilo</a:t>
            </a:r>
            <a:endParaRPr kumimoji="0" lang="en-US"/>
          </a:p>
        </p:txBody>
      </p:sp>
      <p:sp>
        <p:nvSpPr>
          <p:cNvPr id="3" name="Marcador de Posição da Imagem 2"/>
          <p:cNvSpPr>
            <a:spLocks noGrp="1"/>
          </p:cNvSpPr>
          <p:nvPr>
            <p:ph type="pic" idx="1"/>
          </p:nvPr>
        </p:nvSpPr>
        <p:spPr>
          <a:xfrm>
            <a:off x="3000375" y="609600"/>
            <a:ext cx="5867400" cy="4267200"/>
          </a:xfrm>
        </p:spPr>
        <p:txBody>
          <a:bodyPr/>
          <a:lstStyle>
            <a:lvl1pPr marL="0" indent="0">
              <a:buNone/>
              <a:defRPr sz="3200"/>
            </a:lvl1pPr>
          </a:lstStyle>
          <a:p>
            <a:r>
              <a:rPr kumimoji="0" lang="pt-PT" smtClean="0"/>
              <a:t>Clique no ícone para adicionar uma imagem</a:t>
            </a:r>
            <a:endParaRPr kumimoji="0" lang="en-US" dirty="0"/>
          </a:p>
        </p:txBody>
      </p:sp>
      <p:sp>
        <p:nvSpPr>
          <p:cNvPr id="4" name="Marcador de Posição do Texto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pt-PT" smtClean="0"/>
              <a:t>Clique para editar os estilos</a:t>
            </a:r>
          </a:p>
        </p:txBody>
      </p:sp>
      <p:sp>
        <p:nvSpPr>
          <p:cNvPr id="22" name="Rectângulo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Marcador de Posição da Data 4"/>
          <p:cNvSpPr>
            <a:spLocks noGrp="1"/>
          </p:cNvSpPr>
          <p:nvPr>
            <p:ph type="dt" sz="half" idx="10"/>
          </p:nvPr>
        </p:nvSpPr>
        <p:spPr>
          <a:xfrm>
            <a:off x="5788152" y="6404984"/>
            <a:ext cx="3044952" cy="365760"/>
          </a:xfrm>
        </p:spPr>
        <p:txBody>
          <a:bodyPr/>
          <a:lstStyle/>
          <a:p>
            <a:fld id="{758E05EC-465C-410B-8B86-676BB6E4ED82}" type="datetimeFigureOut">
              <a:rPr lang="pt-PT" smtClean="0"/>
              <a:t>05-02-2014</a:t>
            </a:fld>
            <a:endParaRPr lang="pt-PT"/>
          </a:p>
        </p:txBody>
      </p:sp>
      <p:sp>
        <p:nvSpPr>
          <p:cNvPr id="6" name="Marcador de Posição do Rodapé 5"/>
          <p:cNvSpPr>
            <a:spLocks noGrp="1"/>
          </p:cNvSpPr>
          <p:nvPr>
            <p:ph type="ftr" sz="quarter" idx="11"/>
          </p:nvPr>
        </p:nvSpPr>
        <p:spPr>
          <a:xfrm>
            <a:off x="301752" y="6410848"/>
            <a:ext cx="3584448" cy="365760"/>
          </a:xfrm>
        </p:spPr>
        <p:txBody>
          <a:bodyPr/>
          <a:lstStyle/>
          <a:p>
            <a:endParaRPr lang="pt-P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ângulo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ângulo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ângu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ângulo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ângulo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Marcador de Posição da Data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58E05EC-465C-410B-8B86-676BB6E4ED82}" type="datetimeFigureOut">
              <a:rPr lang="pt-PT" smtClean="0"/>
              <a:t>05-02-2014</a:t>
            </a:fld>
            <a:endParaRPr lang="pt-PT"/>
          </a:p>
        </p:txBody>
      </p:sp>
      <p:sp>
        <p:nvSpPr>
          <p:cNvPr id="3" name="Marcador de Posição do Rodapé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pt-PT"/>
          </a:p>
        </p:txBody>
      </p:sp>
      <p:sp>
        <p:nvSpPr>
          <p:cNvPr id="8" name="Rectângulo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exão recta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Marcador de Posição do Número do Diapositivo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F02909F0-BC1B-40F5-9450-EE188139BF73}" type="slidenum">
              <a:rPr lang="pt-PT" smtClean="0"/>
              <a:t>‹nº›</a:t>
            </a:fld>
            <a:endParaRPr lang="pt-PT"/>
          </a:p>
        </p:txBody>
      </p:sp>
      <p:sp>
        <p:nvSpPr>
          <p:cNvPr id="22" name="Marcador de Posição do Título 21"/>
          <p:cNvSpPr>
            <a:spLocks noGrp="1"/>
          </p:cNvSpPr>
          <p:nvPr>
            <p:ph type="title"/>
          </p:nvPr>
        </p:nvSpPr>
        <p:spPr>
          <a:xfrm>
            <a:off x="301752" y="228600"/>
            <a:ext cx="8534400" cy="758952"/>
          </a:xfrm>
          <a:prstGeom prst="rect">
            <a:avLst/>
          </a:prstGeom>
        </p:spPr>
        <p:txBody>
          <a:bodyPr vert="horz" anchor="b">
            <a:normAutofit/>
          </a:bodyPr>
          <a:lstStyle/>
          <a:p>
            <a:r>
              <a:rPr kumimoji="0" lang="pt-PT" smtClean="0"/>
              <a:t>Clique para editar o estilo</a:t>
            </a:r>
            <a:endParaRPr kumimoji="0" lang="en-US"/>
          </a:p>
        </p:txBody>
      </p:sp>
      <p:sp>
        <p:nvSpPr>
          <p:cNvPr id="13" name="Marcador de Posição do Texto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pt-PT" smtClean="0"/>
              <a:t>Clique para editar os estilos</a:t>
            </a:r>
          </a:p>
          <a:p>
            <a:pPr lvl="1" eaLnBrk="1" latinLnBrk="0" hangingPunct="1"/>
            <a:r>
              <a:rPr kumimoji="0" lang="pt-PT" smtClean="0"/>
              <a:t>Segundo nível</a:t>
            </a:r>
          </a:p>
          <a:p>
            <a:pPr lvl="2" eaLnBrk="1" latinLnBrk="0" hangingPunct="1"/>
            <a:r>
              <a:rPr kumimoji="0" lang="pt-PT" smtClean="0"/>
              <a:t>Terceiro nível</a:t>
            </a:r>
          </a:p>
          <a:p>
            <a:pPr lvl="3" eaLnBrk="1" latinLnBrk="0" hangingPunct="1"/>
            <a:r>
              <a:rPr kumimoji="0" lang="pt-PT" smtClean="0"/>
              <a:t>Quarto nível</a:t>
            </a:r>
          </a:p>
          <a:p>
            <a:pPr lvl="4" eaLnBrk="1" latinLnBrk="0" hangingPunct="1"/>
            <a:r>
              <a:rPr kumimoji="0" lang="pt-PT" smtClean="0"/>
              <a:t>Quinto nível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p:txBody>
          <a:bodyPr/>
          <a:lstStyle/>
          <a:p>
            <a:endParaRPr lang="pt-PT" dirty="0" smtClean="0"/>
          </a:p>
          <a:p>
            <a:r>
              <a:rPr lang="pt-PT" dirty="0" smtClean="0"/>
              <a:t>Dizer é fazer</a:t>
            </a:r>
            <a:endParaRPr lang="pt-PT" dirty="0"/>
          </a:p>
        </p:txBody>
      </p:sp>
      <p:sp>
        <p:nvSpPr>
          <p:cNvPr id="2" name="Título 1"/>
          <p:cNvSpPr>
            <a:spLocks noGrp="1"/>
          </p:cNvSpPr>
          <p:nvPr>
            <p:ph type="ctrTitle"/>
          </p:nvPr>
        </p:nvSpPr>
        <p:spPr/>
        <p:txBody>
          <a:bodyPr/>
          <a:lstStyle/>
          <a:p>
            <a:r>
              <a:rPr lang="pt-PT" dirty="0" smtClean="0"/>
              <a:t>Atos ilocutórios</a:t>
            </a:r>
            <a:endParaRPr lang="pt-PT"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PT"/>
          </a:p>
        </p:txBody>
      </p:sp>
      <p:sp>
        <p:nvSpPr>
          <p:cNvPr id="3" name="Marcador de Posição de Conteúdo 2"/>
          <p:cNvSpPr>
            <a:spLocks noGrp="1"/>
          </p:cNvSpPr>
          <p:nvPr>
            <p:ph sz="quarter" idx="1"/>
          </p:nvPr>
        </p:nvSpPr>
        <p:spPr/>
        <p:txBody>
          <a:bodyPr>
            <a:normAutofit fontScale="47500" lnSpcReduction="20000"/>
          </a:bodyPr>
          <a:lstStyle/>
          <a:p>
            <a:r>
              <a:rPr lang="pt-PT" b="1" dirty="0" smtClean="0"/>
              <a:t>Pedir desculpas? Eu não! </a:t>
            </a:r>
            <a:r>
              <a:rPr lang="pt-PT" dirty="0" smtClean="0"/>
              <a:t>[texto com adaptações]       29. 03. 2008 </a:t>
            </a:r>
          </a:p>
          <a:p>
            <a:r>
              <a:rPr lang="pt-PT" dirty="0" smtClean="0"/>
              <a:t>Por Paula </a:t>
            </a:r>
            <a:r>
              <a:rPr lang="pt-PT" dirty="0" err="1" smtClean="0"/>
              <a:t>Hoyos</a:t>
            </a:r>
            <a:r>
              <a:rPr lang="pt-PT" dirty="0" smtClean="0"/>
              <a:t>  </a:t>
            </a:r>
          </a:p>
          <a:p>
            <a:r>
              <a:rPr lang="pt-PT" dirty="0" smtClean="0"/>
              <a:t>Odeio pedir desculpas, por várias razões. Orgulho nem é a pior delas. O que mata é o que vem por trás das desculpas. Algumas situações são simples de lidar. Um pisão no pé, por exemplo, ‘foi mal </a:t>
            </a:r>
            <a:r>
              <a:rPr lang="pt-PT" dirty="0" err="1" smtClean="0"/>
              <a:t>aê</a:t>
            </a:r>
            <a:r>
              <a:rPr lang="pt-PT" dirty="0" smtClean="0"/>
              <a:t>’ resolve. Mas em outros casos, desculpa só soa como uma palavra vazia, que tenta reverter algo que não tem volta.</a:t>
            </a:r>
          </a:p>
          <a:p>
            <a:r>
              <a:rPr lang="pt-PT" dirty="0" smtClean="0"/>
              <a:t>Outro dia, eu fui, digamos, um tanto quanto grossa com alguém que amo na frente de outras pessoas. Sim, eu sabia que estava fazendo asneira. Mas dentro de mim, vem brotando, lá das profundezas do pior lado do cérebro, um pensamento maldoso que toma a temida forma de uma frase extremamente ofensiva, dessas capazes de acabar com o clima de qualquer situação. E aí, depois de um papelão desses, me sinto ainda mais estúpida de ter que pedir desculpas. Como se pronunciar a palavra fosse consertar o que aconteceu…</a:t>
            </a:r>
          </a:p>
          <a:p>
            <a:r>
              <a:rPr lang="pt-PT" dirty="0" smtClean="0"/>
              <a:t>Sim, eu sei que o objetivo de se desculpar não é reparar o passado, mas mostrar que está arrependido, que sente muito pela asneira que fez. Mas a culpa, a consciência de que a qualquer momento algo pode novamente acionar aquele botão da maldade, faz qualquer desculpa parecer inútil. Não para o outro, mas para mim. (…)</a:t>
            </a:r>
          </a:p>
          <a:p>
            <a:r>
              <a:rPr lang="pt-PT" dirty="0" smtClean="0"/>
              <a:t>Desculpas não têm propriedade de fazer o fato passado entrar em ebulição e evaporar no ar. A grosseria continua lá, registrada na mente de quem sofreu com minha estupidez. Assumir o erro não faz a culpa sumir. Continuo envergonhada por um bom tempo, até provar pela convivência, que o que fiz foi exceção e não regra.</a:t>
            </a:r>
          </a:p>
          <a:p>
            <a:r>
              <a:rPr lang="pt-PT" dirty="0" smtClean="0"/>
              <a:t>Por isso que tenho pavor de gente que faz da desculpa um hábito, um vício. Que ofende, erra, trai, mente e pensa que tudo se resolve com um olhar de cachorro que caiu da mudança e um “me desculpa”. Para agredir mais só falta dizer “sou humano”. Sou capaz de mandar cheirar o pé.</a:t>
            </a:r>
          </a:p>
          <a:p>
            <a:r>
              <a:rPr lang="pt-PT" dirty="0" smtClean="0"/>
              <a:t>Como hoje estou num dia bom, vou ser otimista. Vou acreditar que se guardar direitinho na minha memória a sensação ruim que é se arrepender e ter que se desculpar, talvez cometa menos erros. E quando ainda assim vacilar, não vou sofrer tanto quanto ou até mais que a vítima. Porque pior que ter que pronunciar essa bendita palavra, é não admitir o erro e negar se desculpar.</a:t>
            </a:r>
          </a:p>
          <a:p>
            <a:endParaRPr lang="pt-P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PT" dirty="0"/>
          </a:p>
        </p:txBody>
      </p:sp>
      <p:sp>
        <p:nvSpPr>
          <p:cNvPr id="3" name="Marcador de Posição de Conteúdo 2"/>
          <p:cNvSpPr>
            <a:spLocks noGrp="1"/>
          </p:cNvSpPr>
          <p:nvPr>
            <p:ph sz="quarter" idx="1"/>
          </p:nvPr>
        </p:nvSpPr>
        <p:spPr/>
        <p:txBody>
          <a:bodyPr>
            <a:noAutofit/>
          </a:bodyPr>
          <a:lstStyle/>
          <a:p>
            <a:r>
              <a:rPr lang="pt-PT" sz="2400" dirty="0" smtClean="0"/>
              <a:t>A passagem do caos à ordem (=</a:t>
            </a:r>
            <a:r>
              <a:rPr lang="pt-PT" sz="2400" dirty="0" smtClean="0"/>
              <a:t>cosmos): faz-se </a:t>
            </a:r>
            <a:r>
              <a:rPr lang="pt-PT" sz="2400" dirty="0" smtClean="0"/>
              <a:t>por meio de um ato de </a:t>
            </a:r>
            <a:r>
              <a:rPr lang="pt-PT" sz="2400" dirty="0" smtClean="0"/>
              <a:t>linguagem que </a:t>
            </a:r>
            <a:r>
              <a:rPr lang="pt-PT" sz="2400" dirty="0" smtClean="0"/>
              <a:t>dá sentido ao mundo. O poder criador da divindade é exercido pela linguagem, </a:t>
            </a:r>
            <a:r>
              <a:rPr lang="pt-PT" sz="2400" dirty="0" smtClean="0"/>
              <a:t>que </a:t>
            </a:r>
            <a:r>
              <a:rPr lang="pt-PT" sz="2400" dirty="0" smtClean="0"/>
              <a:t>tem, no mito, um poder </a:t>
            </a:r>
            <a:r>
              <a:rPr lang="pt-PT" sz="2400" dirty="0" err="1" smtClean="0"/>
              <a:t>ilocucional</a:t>
            </a:r>
            <a:r>
              <a:rPr lang="pt-PT" sz="2400" dirty="0" smtClean="0"/>
              <a:t>, já que nela e por ela se ordena o mundo: </a:t>
            </a:r>
          </a:p>
          <a:p>
            <a:r>
              <a:rPr lang="pt-PT" sz="2400" dirty="0" smtClean="0"/>
              <a:t>Deus disse: “</a:t>
            </a:r>
            <a:r>
              <a:rPr lang="pt-PT" sz="2400" i="1" dirty="0" smtClean="0"/>
              <a:t>Faça-se a luz</a:t>
            </a:r>
            <a:r>
              <a:rPr lang="pt-PT" sz="2400" dirty="0" smtClean="0"/>
              <a:t>”. E a luz foi feita. E viu Deus que a luz era boa: e separou a luz e as trevas. Deus chamou à luz dia e às trevas, noite; fez-se uma tarde e uma manhã, primeiro dia </a:t>
            </a:r>
            <a:r>
              <a:rPr lang="pt-PT" sz="2400" dirty="0" smtClean="0"/>
              <a:t>(G.,1.3,5</a:t>
            </a:r>
            <a:r>
              <a:rPr lang="pt-PT" sz="2400" dirty="0" smtClean="0"/>
              <a:t>).</a:t>
            </a:r>
          </a:p>
          <a:p>
            <a:r>
              <a:rPr lang="pt-PT" sz="2400" dirty="0" smtClean="0"/>
              <a:t>A expulsão do paraíso foi a colocação do homem na </a:t>
            </a:r>
            <a:r>
              <a:rPr lang="pt-PT" sz="2400" dirty="0" smtClean="0"/>
              <a:t>História e no discurso</a:t>
            </a:r>
            <a:r>
              <a:rPr lang="pt-PT" sz="2400" dirty="0" smtClean="0"/>
              <a:t>. Colocar o homem na História é enunciá-lo.</a:t>
            </a:r>
            <a:endParaRPr lang="pt-PT"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dirty="0" smtClean="0"/>
              <a:t>Atos ilocutórios</a:t>
            </a:r>
            <a:endParaRPr lang="pt-PT" dirty="0"/>
          </a:p>
        </p:txBody>
      </p:sp>
      <p:sp>
        <p:nvSpPr>
          <p:cNvPr id="3" name="Marcador de Posição de Conteúdo 2"/>
          <p:cNvSpPr>
            <a:spLocks noGrp="1"/>
          </p:cNvSpPr>
          <p:nvPr>
            <p:ph sz="quarter" idx="1"/>
          </p:nvPr>
        </p:nvSpPr>
        <p:spPr/>
        <p:txBody>
          <a:bodyPr/>
          <a:lstStyle/>
          <a:p>
            <a:endParaRPr lang="pt-PT" dirty="0" smtClean="0"/>
          </a:p>
          <a:p>
            <a:r>
              <a:rPr lang="pt-PT" dirty="0" smtClean="0"/>
              <a:t>Ação verbal com uma </a:t>
            </a:r>
            <a:r>
              <a:rPr lang="pt-PT" b="1" dirty="0" smtClean="0"/>
              <a:t>intenção comunicativa </a:t>
            </a:r>
            <a:r>
              <a:rPr lang="pt-PT" dirty="0" smtClean="0"/>
              <a:t>(</a:t>
            </a:r>
            <a:r>
              <a:rPr lang="pt-PT" sz="2800" i="1" dirty="0" smtClean="0"/>
              <a:t>perguntas, ordens, informações, opiniões, ameaças, compromissos, etc</a:t>
            </a:r>
            <a:r>
              <a:rPr lang="pt-PT" dirty="0" smtClean="0"/>
              <a:t>.)</a:t>
            </a:r>
          </a:p>
          <a:p>
            <a:endParaRPr lang="pt-PT" b="1" dirty="0" smtClean="0"/>
          </a:p>
          <a:p>
            <a:r>
              <a:rPr lang="pt-PT" b="1" dirty="0" smtClean="0"/>
              <a:t>Diretos e indiretos</a:t>
            </a:r>
          </a:p>
          <a:p>
            <a:endParaRPr lang="pt-PT" b="1" dirty="0" smtClean="0"/>
          </a:p>
          <a:p>
            <a:r>
              <a:rPr lang="pt-PT" b="1" dirty="0" smtClean="0"/>
              <a:t>Contexto comunicativo</a:t>
            </a:r>
            <a:endParaRPr lang="pt-PT"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dirty="0" smtClean="0"/>
              <a:t>Atos ilocutórios</a:t>
            </a:r>
            <a:endParaRPr lang="pt-PT" dirty="0"/>
          </a:p>
        </p:txBody>
      </p:sp>
      <p:sp>
        <p:nvSpPr>
          <p:cNvPr id="3" name="Marcador de Posição de Conteúdo 2"/>
          <p:cNvSpPr>
            <a:spLocks noGrp="1"/>
          </p:cNvSpPr>
          <p:nvPr>
            <p:ph sz="quarter" idx="1"/>
          </p:nvPr>
        </p:nvSpPr>
        <p:spPr/>
        <p:txBody>
          <a:bodyPr>
            <a:normAutofit/>
          </a:bodyPr>
          <a:lstStyle/>
          <a:p>
            <a:r>
              <a:rPr lang="pt-PT" b="1" dirty="0" smtClean="0"/>
              <a:t>Assertivos </a:t>
            </a:r>
            <a:r>
              <a:rPr lang="pt-PT" dirty="0" smtClean="0"/>
              <a:t>– posição, verdade assumida: </a:t>
            </a:r>
            <a:r>
              <a:rPr lang="pt-PT" sz="2600" i="1" dirty="0" smtClean="0"/>
              <a:t>afirmar, negar, concordar, discordar, responder, informar, sugerir, admitir, confessar, achar, etc.</a:t>
            </a:r>
          </a:p>
          <a:p>
            <a:r>
              <a:rPr lang="pt-PT" b="1" dirty="0" smtClean="0"/>
              <a:t>Declarativos</a:t>
            </a:r>
            <a:r>
              <a:rPr lang="pt-PT" dirty="0" smtClean="0"/>
              <a:t> – realidade criada pelo próprio ato de fala: </a:t>
            </a:r>
            <a:r>
              <a:rPr lang="pt-PT" sz="2400" i="1" dirty="0" smtClean="0"/>
              <a:t>nomear, declarar, certificar</a:t>
            </a:r>
            <a:r>
              <a:rPr lang="pt-PT" dirty="0" smtClean="0"/>
              <a:t>…</a:t>
            </a:r>
          </a:p>
          <a:p>
            <a:r>
              <a:rPr lang="pt-PT" b="1" dirty="0" smtClean="0"/>
              <a:t>Diretivos</a:t>
            </a:r>
            <a:r>
              <a:rPr lang="pt-PT" dirty="0" smtClean="0"/>
              <a:t> – levar o outro a fazer algo: </a:t>
            </a:r>
            <a:r>
              <a:rPr lang="pt-PT" sz="2400" dirty="0" smtClean="0"/>
              <a:t>perguntar, convidar, pedir, mandar, obrigar, proibir, avisar… </a:t>
            </a:r>
            <a:r>
              <a:rPr lang="pt-PT" dirty="0" smtClean="0"/>
              <a:t>		</a:t>
            </a:r>
            <a:r>
              <a:rPr lang="pt-PT" sz="2800" dirty="0" smtClean="0"/>
              <a:t>Frases imperativas e interrogativas </a:t>
            </a:r>
            <a:endParaRPr lang="pt-PT" sz="2800" dirty="0"/>
          </a:p>
        </p:txBody>
      </p:sp>
      <p:sp>
        <p:nvSpPr>
          <p:cNvPr id="4" name="Seta para a direita 3"/>
          <p:cNvSpPr/>
          <p:nvPr/>
        </p:nvSpPr>
        <p:spPr>
          <a:xfrm>
            <a:off x="683568" y="4797152"/>
            <a:ext cx="504056"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dirty="0" smtClean="0"/>
              <a:t>Atos ilocutórios</a:t>
            </a:r>
            <a:endParaRPr lang="pt-PT" dirty="0"/>
          </a:p>
        </p:txBody>
      </p:sp>
      <p:sp>
        <p:nvSpPr>
          <p:cNvPr id="3" name="Marcador de Posição de Conteúdo 2"/>
          <p:cNvSpPr>
            <a:spLocks noGrp="1"/>
          </p:cNvSpPr>
          <p:nvPr>
            <p:ph sz="quarter" idx="1"/>
          </p:nvPr>
        </p:nvSpPr>
        <p:spPr/>
        <p:txBody>
          <a:bodyPr>
            <a:normAutofit/>
          </a:bodyPr>
          <a:lstStyle/>
          <a:p>
            <a:r>
              <a:rPr lang="pt-PT" b="1" dirty="0" smtClean="0"/>
              <a:t>Compromissivos</a:t>
            </a:r>
            <a:r>
              <a:rPr lang="pt-PT" dirty="0" smtClean="0"/>
              <a:t> – compromisso assumido pelo falante: </a:t>
            </a:r>
            <a:r>
              <a:rPr lang="pt-PT" sz="2400" dirty="0" smtClean="0"/>
              <a:t>jurar, prometer, comprometer-se, garantir </a:t>
            </a:r>
            <a:r>
              <a:rPr lang="pt-PT" dirty="0" smtClean="0"/>
              <a:t>		</a:t>
            </a:r>
            <a:r>
              <a:rPr lang="pt-PT" sz="2800" dirty="0" smtClean="0"/>
              <a:t>presente e futuro</a:t>
            </a:r>
          </a:p>
          <a:p>
            <a:r>
              <a:rPr lang="pt-PT" b="1" dirty="0" smtClean="0"/>
              <a:t>Declarativos assertivos </a:t>
            </a:r>
            <a:r>
              <a:rPr lang="pt-PT" dirty="0" smtClean="0"/>
              <a:t>– uma verdade a seguir devido à autoridade de quem a profere: </a:t>
            </a:r>
            <a:r>
              <a:rPr lang="pt-PT" sz="2600" i="1" dirty="0" smtClean="0"/>
              <a:t>considerar importante, fundamental, imprescindível</a:t>
            </a:r>
            <a:r>
              <a:rPr lang="pt-PT" dirty="0" smtClean="0"/>
              <a:t>.</a:t>
            </a:r>
          </a:p>
          <a:p>
            <a:r>
              <a:rPr lang="pt-PT" b="1" dirty="0" smtClean="0"/>
              <a:t>Expressivos</a:t>
            </a:r>
            <a:r>
              <a:rPr lang="pt-PT" dirty="0" smtClean="0"/>
              <a:t> – sentimentos, emoções, estados de espírito de quem fala: </a:t>
            </a:r>
            <a:r>
              <a:rPr lang="pt-PT" sz="2600" i="1" dirty="0" smtClean="0"/>
              <a:t>gostar, amar, detestar, agradecer, felicitar, elogiar, achar (mal, bem), pedir desculpa</a:t>
            </a:r>
            <a:endParaRPr lang="pt-PT" sz="2600" i="1" dirty="0"/>
          </a:p>
        </p:txBody>
      </p:sp>
      <p:sp>
        <p:nvSpPr>
          <p:cNvPr id="12" name="Seta para a direita 11"/>
          <p:cNvSpPr/>
          <p:nvPr/>
        </p:nvSpPr>
        <p:spPr>
          <a:xfrm>
            <a:off x="755576" y="2636912"/>
            <a:ext cx="504056"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dirty="0" smtClean="0"/>
              <a:t>Ato expressivo</a:t>
            </a:r>
            <a:endParaRPr lang="pt-PT" dirty="0"/>
          </a:p>
        </p:txBody>
      </p:sp>
      <p:sp>
        <p:nvSpPr>
          <p:cNvPr id="3" name="Marcador de Posição de Conteúdo 2"/>
          <p:cNvSpPr>
            <a:spLocks noGrp="1"/>
          </p:cNvSpPr>
          <p:nvPr>
            <p:ph sz="quarter" idx="1"/>
          </p:nvPr>
        </p:nvSpPr>
        <p:spPr/>
        <p:txBody>
          <a:bodyPr>
            <a:normAutofit/>
          </a:bodyPr>
          <a:lstStyle/>
          <a:p>
            <a:r>
              <a:rPr lang="pt-PT" dirty="0" smtClean="0"/>
              <a:t>Lê atentamente o texto de Eduardo Prado Coelho (texto do jornal </a:t>
            </a:r>
            <a:r>
              <a:rPr lang="pt-PT" i="1" dirty="0" smtClean="0"/>
              <a:t>Público</a:t>
            </a:r>
            <a:r>
              <a:rPr lang="pt-PT" dirty="0" smtClean="0"/>
              <a:t>).</a:t>
            </a:r>
          </a:p>
          <a:p>
            <a:endParaRPr lang="pt-PT" dirty="0" smtClean="0"/>
          </a:p>
          <a:p>
            <a:r>
              <a:rPr lang="pt-PT" dirty="0" smtClean="0"/>
              <a:t>1.1. Comenta-o. </a:t>
            </a:r>
          </a:p>
          <a:p>
            <a:r>
              <a:rPr lang="pt-PT" dirty="0" smtClean="0"/>
              <a:t>1.2. Retira do texto elementos que te permitam distinguir verbos performativos de verbos descritivos. </a:t>
            </a:r>
          </a:p>
          <a:p>
            <a:r>
              <a:rPr lang="pt-PT" dirty="0" smtClean="0"/>
              <a:t>1.3. Cria uma lista de verbos performativos.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dirty="0" smtClean="0"/>
              <a:t>Que é a revolução?</a:t>
            </a:r>
            <a:r>
              <a:rPr lang="pt-PT" sz="3600" dirty="0" smtClean="0"/>
              <a:t> </a:t>
            </a:r>
            <a:r>
              <a:rPr lang="pt-PT" sz="1300" dirty="0" smtClean="0"/>
              <a:t>Eduardo </a:t>
            </a:r>
            <a:r>
              <a:rPr lang="pt-PT" sz="1300" dirty="0" smtClean="0"/>
              <a:t>Prado Coelho  (30 anos do 25 de Abril</a:t>
            </a:r>
            <a:r>
              <a:rPr lang="pt-PT" sz="1300" dirty="0" smtClean="0"/>
              <a:t>), </a:t>
            </a:r>
            <a:r>
              <a:rPr lang="pt-PT" sz="1300" dirty="0" smtClean="0"/>
              <a:t>12 de Abril de 2004 </a:t>
            </a:r>
            <a:endParaRPr lang="pt-PT" sz="1300" dirty="0"/>
          </a:p>
        </p:txBody>
      </p:sp>
      <p:sp>
        <p:nvSpPr>
          <p:cNvPr id="3" name="Marcador de Posição de Conteúdo 2"/>
          <p:cNvSpPr>
            <a:spLocks noGrp="1"/>
          </p:cNvSpPr>
          <p:nvPr>
            <p:ph sz="quarter" idx="1"/>
          </p:nvPr>
        </p:nvSpPr>
        <p:spPr>
          <a:xfrm>
            <a:off x="179512" y="1196752"/>
            <a:ext cx="8791952" cy="5661248"/>
          </a:xfrm>
        </p:spPr>
        <p:txBody>
          <a:bodyPr>
            <a:normAutofit fontScale="25000" lnSpcReduction="20000"/>
          </a:bodyPr>
          <a:lstStyle/>
          <a:p>
            <a:pPr algn="just">
              <a:lnSpc>
                <a:spcPct val="170000"/>
              </a:lnSpc>
            </a:pPr>
            <a:r>
              <a:rPr lang="pt-PT" sz="5500" dirty="0" smtClean="0"/>
              <a:t>Gosto de explicar aos meus alunos que há verbos que constituem </a:t>
            </a:r>
            <a:r>
              <a:rPr lang="pt-PT" sz="5500" dirty="0" err="1" smtClean="0"/>
              <a:t>acções</a:t>
            </a:r>
            <a:r>
              <a:rPr lang="pt-PT" sz="5500" dirty="0" smtClean="0"/>
              <a:t>, que são verbos performativos, e que há verbos que são meras descrições. Se eu afirmar: "prometo não voltar a mexer nos teus papéis", temos uma </a:t>
            </a:r>
            <a:r>
              <a:rPr lang="pt-PT" sz="5500" dirty="0" err="1" smtClean="0"/>
              <a:t>acção</a:t>
            </a:r>
            <a:r>
              <a:rPr lang="pt-PT" sz="5500" dirty="0" smtClean="0"/>
              <a:t>: prometer. Se num romance o narrador diz que "X prometeu que não voltaria a mexer nos papéis de Y", isto é uma mera descrição. Há, portanto, um </a:t>
            </a:r>
            <a:r>
              <a:rPr lang="pt-PT" sz="5500" b="1" dirty="0" smtClean="0"/>
              <a:t>uso performativo</a:t>
            </a:r>
            <a:r>
              <a:rPr lang="pt-PT" sz="5500" dirty="0" smtClean="0"/>
              <a:t> e um </a:t>
            </a:r>
            <a:r>
              <a:rPr lang="pt-PT" sz="5500" b="1" dirty="0" smtClean="0"/>
              <a:t>uso descritivo</a:t>
            </a:r>
            <a:r>
              <a:rPr lang="pt-PT" sz="5500" dirty="0" smtClean="0"/>
              <a:t> da mesma palavra.</a:t>
            </a:r>
          </a:p>
          <a:p>
            <a:pPr algn="just">
              <a:lnSpc>
                <a:spcPct val="170000"/>
              </a:lnSpc>
            </a:pPr>
            <a:r>
              <a:rPr lang="pt-PT" sz="5500" dirty="0" smtClean="0"/>
              <a:t>Quando o Presidente da Assembleia da República diz: "Esvaziem as galerias e identifiquem os culpados dos desacatos", isto é, obviamente um </a:t>
            </a:r>
            <a:r>
              <a:rPr lang="pt-PT" sz="5500" dirty="0" err="1" smtClean="0"/>
              <a:t>acto</a:t>
            </a:r>
            <a:r>
              <a:rPr lang="pt-PT" sz="5500" dirty="0" smtClean="0"/>
              <a:t>. Mas se olhar por uma das janelas do Palácio de São Bento e disser a um deputado que esteja perto: "Começou a chover", na medida em que a chuva não está no seu poder, trata-se apenas de um verbo descritivo.</a:t>
            </a:r>
          </a:p>
          <a:p>
            <a:pPr algn="just">
              <a:lnSpc>
                <a:spcPct val="170000"/>
              </a:lnSpc>
            </a:pPr>
            <a:r>
              <a:rPr lang="pt-PT" sz="5500" dirty="0" smtClean="0"/>
              <a:t>Mas há casos ambíguos, ou casos em que se pode deslizar do performativo para o descritivo. Se entre um homem e uma mulher um deles declara pela primeira vez:</a:t>
            </a:r>
            <a:r>
              <a:rPr lang="pt-PT" sz="5500" b="1" dirty="0" smtClean="0"/>
              <a:t> "Amo- te</a:t>
            </a:r>
            <a:r>
              <a:rPr lang="pt-PT" sz="5500" dirty="0" smtClean="0"/>
              <a:t>", trata-se evidentemente de um </a:t>
            </a:r>
            <a:r>
              <a:rPr lang="pt-PT" sz="5500" dirty="0" err="1" smtClean="0"/>
              <a:t>acto</a:t>
            </a:r>
            <a:r>
              <a:rPr lang="pt-PT" sz="5500" dirty="0" smtClean="0"/>
              <a:t> de extremas consequências; a partir desse momento, o outro, quer ame, quer não ame, tem de se definir em relação a essa nova situação. Mas ao fim de seis anos de casamento o dizer "amo-te" pode ser entendido como mera descrição daquilo que se passa quotidianamente entre os dois. </a:t>
            </a:r>
          </a:p>
          <a:p>
            <a:pPr algn="just">
              <a:lnSpc>
                <a:spcPct val="170000"/>
              </a:lnSpc>
            </a:pPr>
            <a:r>
              <a:rPr lang="pt-PT" sz="5500" dirty="0" smtClean="0"/>
              <a:t>Há neste ponto uma diferença entre os homens e as mulheres. Os homens tendem a passar mais depressa para a dimensão descritiva do "amo-te". As mulheres exigem por muito mais tempo (sempre?) o "amo-te" como um performativo. E sentem-se frustradas quando acham que ele já não existe</a:t>
            </a:r>
            <a:r>
              <a:rPr lang="pt-PT" sz="4300" dirty="0" smtClean="0"/>
              <a:t>. </a:t>
            </a:r>
          </a:p>
          <a:p>
            <a:endParaRPr lang="pt-PT" dirty="0" smtClean="0"/>
          </a:p>
          <a:p>
            <a:endParaRPr lang="pt-P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PT"/>
          </a:p>
        </p:txBody>
      </p:sp>
      <p:sp>
        <p:nvSpPr>
          <p:cNvPr id="3" name="Marcador de Posição de Conteúdo 2"/>
          <p:cNvSpPr>
            <a:spLocks noGrp="1"/>
          </p:cNvSpPr>
          <p:nvPr>
            <p:ph sz="quarter" idx="1"/>
          </p:nvPr>
        </p:nvSpPr>
        <p:spPr/>
        <p:txBody>
          <a:bodyPr>
            <a:normAutofit fontScale="47500" lnSpcReduction="20000"/>
          </a:bodyPr>
          <a:lstStyle/>
          <a:p>
            <a:pPr algn="just">
              <a:lnSpc>
                <a:spcPct val="170000"/>
              </a:lnSpc>
            </a:pPr>
            <a:r>
              <a:rPr lang="pt-PT" dirty="0" smtClean="0"/>
              <a:t>Em relação à polémica </a:t>
            </a:r>
            <a:r>
              <a:rPr lang="pt-PT" b="1" dirty="0" smtClean="0"/>
              <a:t>revolução/evolução</a:t>
            </a:r>
            <a:r>
              <a:rPr lang="pt-PT" dirty="0" smtClean="0"/>
              <a:t>, o debate torna-se mais claro à luz desta problemática. É evidente que houve no início uma revolução a que se seguiu uma evolução. Neste ponto Morais Sarmento tem razão. Mas é também manifesto que existe uma dimensão performativa na palavra "revolução" que permite dizer "eu faço uma revolução na minha vida". A revolução é da ordem do fazer. Quanto à "evolução", ela é mais algo que se enuncia deste modo: "há uma evolução na minha vida" - é algo que se descreve, que se verifica, que se deixa acontecer, mas que pertence às estratégias fatais que nos envolvem. A revolução é sempre de uma visibilidade exuberante: descentra as existências, cria voragens e precipícios, acelera a história e o coração. A evolução é invisível (daí que seja preciso uma campanha publicitária para a tornar visível), passa numa espécie de sonambulismo criador mas retraído, fica antes do sujeito, empurra-o para a história que se faz inconscientemente nas suas próprias mãos.</a:t>
            </a:r>
          </a:p>
          <a:p>
            <a:pPr algn="just">
              <a:lnSpc>
                <a:spcPct val="170000"/>
              </a:lnSpc>
            </a:pPr>
            <a:r>
              <a:rPr lang="pt-PT" dirty="0" smtClean="0"/>
              <a:t>Da revolução poder-se-á dizer o que Michel </a:t>
            </a:r>
            <a:r>
              <a:rPr lang="pt-PT" dirty="0" err="1" smtClean="0"/>
              <a:t>Leiris</a:t>
            </a:r>
            <a:r>
              <a:rPr lang="pt-PT" dirty="0" smtClean="0"/>
              <a:t> escreveu desdobrando a palavra por dentro: "</a:t>
            </a:r>
            <a:r>
              <a:rPr lang="pt-PT" dirty="0" err="1" smtClean="0"/>
              <a:t>Révolution</a:t>
            </a:r>
            <a:r>
              <a:rPr lang="pt-PT" dirty="0" smtClean="0"/>
              <a:t>: </a:t>
            </a:r>
            <a:r>
              <a:rPr lang="pt-PT" dirty="0" err="1" smtClean="0"/>
              <a:t>solution</a:t>
            </a:r>
            <a:r>
              <a:rPr lang="pt-PT" dirty="0" smtClean="0"/>
              <a:t> de </a:t>
            </a:r>
            <a:r>
              <a:rPr lang="pt-PT" dirty="0" err="1" smtClean="0"/>
              <a:t>tous</a:t>
            </a:r>
            <a:r>
              <a:rPr lang="pt-PT" dirty="0" smtClean="0"/>
              <a:t> </a:t>
            </a:r>
            <a:r>
              <a:rPr lang="pt-PT" dirty="0" err="1" smtClean="0"/>
              <a:t>rêves</a:t>
            </a:r>
            <a:r>
              <a:rPr lang="pt-PT" dirty="0" smtClean="0"/>
              <a:t>?". A palavra "revolução" sonha, a palavra "evolução" caminha sem energia nem imaginário. Falar na Revolução de Abril é procurar manter o performativo da paixão. </a:t>
            </a:r>
            <a:r>
              <a:rPr lang="pt-PT" dirty="0" err="1" smtClean="0"/>
              <a:t>Aragon</a:t>
            </a:r>
            <a:r>
              <a:rPr lang="pt-PT" dirty="0" smtClean="0"/>
              <a:t> escreveu: "a mulher é o futuro do homem".</a:t>
            </a:r>
          </a:p>
          <a:p>
            <a:endParaRPr lang="pt-P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PT"/>
          </a:p>
        </p:txBody>
      </p:sp>
      <p:sp>
        <p:nvSpPr>
          <p:cNvPr id="3" name="Marcador de Posição de Conteúdo 2"/>
          <p:cNvSpPr>
            <a:spLocks noGrp="1"/>
          </p:cNvSpPr>
          <p:nvPr>
            <p:ph sz="quarter" idx="1"/>
          </p:nvPr>
        </p:nvSpPr>
        <p:spPr/>
        <p:txBody>
          <a:bodyPr>
            <a:normAutofit/>
          </a:bodyPr>
          <a:lstStyle/>
          <a:p>
            <a:r>
              <a:rPr lang="pt-PT" sz="2800" dirty="0" smtClean="0"/>
              <a:t>Atividade 2: </a:t>
            </a:r>
          </a:p>
          <a:p>
            <a:r>
              <a:rPr lang="pt-PT" sz="2800" dirty="0" smtClean="0"/>
              <a:t>Lê o texto que se segue (trata-se de um texto em português do Brasil, retirado de um blogue).</a:t>
            </a:r>
          </a:p>
          <a:p>
            <a:r>
              <a:rPr lang="pt-PT" sz="2800" dirty="0" smtClean="0"/>
              <a:t>a. Indica o ato de fala que é objeto de análise. </a:t>
            </a:r>
          </a:p>
          <a:p>
            <a:r>
              <a:rPr lang="pt-PT" sz="2800" dirty="0" smtClean="0"/>
              <a:t>b. Partindo da interpretação do texto, identifica as funções sociais desse ato de fala. </a:t>
            </a:r>
          </a:p>
          <a:p>
            <a:r>
              <a:rPr lang="pt-PT" sz="2800" dirty="0" smtClean="0"/>
              <a:t>c. Cria uma lista de enunciados que permitam realizar o ato em análise. </a:t>
            </a:r>
          </a:p>
          <a:p>
            <a:endParaRPr lang="pt-PT"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ívico">
  <a:themeElements>
    <a:clrScheme name="Cívico">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ívico">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ívico">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75</TotalTime>
  <Words>969</Words>
  <Application>Microsoft Office PowerPoint</Application>
  <PresentationFormat>Apresentação no Ecrã (4:3)</PresentationFormat>
  <Paragraphs>47</Paragraphs>
  <Slides>10</Slides>
  <Notes>0</Notes>
  <HiddenSlides>0</HiddenSlides>
  <MMClips>0</MMClips>
  <ScaleCrop>false</ScaleCrop>
  <HeadingPairs>
    <vt:vector size="4" baseType="variant">
      <vt:variant>
        <vt:lpstr>Tema</vt:lpstr>
      </vt:variant>
      <vt:variant>
        <vt:i4>1</vt:i4>
      </vt:variant>
      <vt:variant>
        <vt:lpstr>Títulos dos diapositivos</vt:lpstr>
      </vt:variant>
      <vt:variant>
        <vt:i4>10</vt:i4>
      </vt:variant>
    </vt:vector>
  </HeadingPairs>
  <TitlesOfParts>
    <vt:vector size="11" baseType="lpstr">
      <vt:lpstr>Cívico</vt:lpstr>
      <vt:lpstr>Atos ilocutórios</vt:lpstr>
      <vt:lpstr>Diapositivo 2</vt:lpstr>
      <vt:lpstr>Atos ilocutórios</vt:lpstr>
      <vt:lpstr>Atos ilocutórios</vt:lpstr>
      <vt:lpstr>Atos ilocutórios</vt:lpstr>
      <vt:lpstr>Ato expressivo</vt:lpstr>
      <vt:lpstr>Que é a revolução? Eduardo Prado Coelho  (30 anos do 25 de Abril), 12 de Abril de 2004 </vt:lpstr>
      <vt:lpstr>Diapositivo 8</vt:lpstr>
      <vt:lpstr>Diapositivo 9</vt:lpstr>
      <vt:lpstr>Diapositivo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Atos ilocutórios</dc:title>
  <dc:creator>c</dc:creator>
  <cp:lastModifiedBy>c</cp:lastModifiedBy>
  <cp:revision>8</cp:revision>
  <dcterms:created xsi:type="dcterms:W3CDTF">2014-02-05T22:16:04Z</dcterms:created>
  <dcterms:modified xsi:type="dcterms:W3CDTF">2014-02-05T23:31:13Z</dcterms:modified>
</cp:coreProperties>
</file>