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59" r:id="rId8"/>
    <p:sldId id="260" r:id="rId9"/>
    <p:sldId id="263" r:id="rId10"/>
    <p:sldId id="261" r:id="rId11"/>
    <p:sldId id="262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0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F1199-95C2-4F55-87E9-302CA82CAAC1}" type="datetimeFigureOut">
              <a:rPr lang="pt-PT" smtClean="0"/>
              <a:pPr/>
              <a:t>15-01-2014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D5326-3469-422C-8E90-07B86CBB66C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err="1" smtClean="0"/>
              <a:t>Aspeto</a:t>
            </a:r>
            <a:r>
              <a:rPr lang="pt-PT" dirty="0" smtClean="0"/>
              <a:t> lexical</a:t>
            </a:r>
          </a:p>
          <a:p>
            <a:r>
              <a:rPr lang="pt-PT" dirty="0" err="1" smtClean="0"/>
              <a:t>Aspeto</a:t>
            </a:r>
            <a:r>
              <a:rPr lang="pt-PT" dirty="0" smtClean="0"/>
              <a:t> gramatical</a:t>
            </a:r>
          </a:p>
          <a:p>
            <a:r>
              <a:rPr lang="pt-PT" dirty="0" smtClean="0"/>
              <a:t>Valores </a:t>
            </a:r>
            <a:r>
              <a:rPr lang="pt-PT" dirty="0" err="1" smtClean="0"/>
              <a:t>aspetuais</a:t>
            </a:r>
            <a:endParaRPr lang="pt-P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Valores </a:t>
            </a:r>
            <a:r>
              <a:rPr lang="pt-PT" dirty="0" err="1" smtClean="0"/>
              <a:t>aspetuais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>
                <a:solidFill>
                  <a:srgbClr val="FF0000"/>
                </a:solidFill>
              </a:rPr>
              <a:t>Pontual</a:t>
            </a:r>
            <a:r>
              <a:rPr lang="pt-PT" dirty="0" smtClean="0"/>
              <a:t> (eventos</a:t>
            </a:r>
            <a:r>
              <a:rPr lang="pt-PT" dirty="0" smtClean="0"/>
              <a:t>) (cf. </a:t>
            </a:r>
            <a:r>
              <a:rPr lang="pt-PT" dirty="0" err="1" smtClean="0"/>
              <a:t>Perfetivo</a:t>
            </a:r>
            <a:r>
              <a:rPr lang="pt-PT" dirty="0" smtClean="0"/>
              <a:t> – </a:t>
            </a:r>
            <a:r>
              <a:rPr lang="pt-PT" dirty="0" err="1" smtClean="0"/>
              <a:t>imperf</a:t>
            </a:r>
            <a:r>
              <a:rPr lang="pt-PT" dirty="0" smtClean="0"/>
              <a:t>./iterativo: </a:t>
            </a:r>
            <a:r>
              <a:rPr lang="pt-PT" sz="2200" i="1" dirty="0" smtClean="0"/>
              <a:t>A Maria chega sempre atrasada.</a:t>
            </a:r>
            <a:r>
              <a:rPr lang="pt-PT" dirty="0" smtClean="0"/>
              <a:t>):</a:t>
            </a:r>
            <a:endParaRPr lang="pt-PT" dirty="0" smtClean="0"/>
          </a:p>
          <a:p>
            <a:pPr lvl="1"/>
            <a:r>
              <a:rPr lang="pt-PT" b="1" dirty="0" err="1" smtClean="0">
                <a:solidFill>
                  <a:srgbClr val="FF0000"/>
                </a:solidFill>
              </a:rPr>
              <a:t>Incoativo</a:t>
            </a:r>
            <a:r>
              <a:rPr lang="pt-PT" dirty="0"/>
              <a:t> </a:t>
            </a:r>
            <a:r>
              <a:rPr lang="pt-PT" dirty="0" smtClean="0"/>
              <a:t>(passagem de um estado a outro): amanhecer, morrer, nascer, tornar-se;</a:t>
            </a:r>
          </a:p>
          <a:p>
            <a:pPr lvl="1"/>
            <a:r>
              <a:rPr lang="pt-PT" b="1" dirty="0" smtClean="0"/>
              <a:t>Causativo</a:t>
            </a:r>
            <a:r>
              <a:rPr lang="pt-PT" dirty="0" smtClean="0"/>
              <a:t> (</a:t>
            </a:r>
            <a:r>
              <a:rPr lang="pt-PT" dirty="0" err="1" smtClean="0"/>
              <a:t>resultativo</a:t>
            </a:r>
            <a:r>
              <a:rPr lang="pt-PT" dirty="0" smtClean="0"/>
              <a:t>)</a:t>
            </a:r>
          </a:p>
          <a:p>
            <a:pPr lvl="1"/>
            <a:r>
              <a:rPr lang="pt-PT" b="1" dirty="0" err="1" smtClean="0"/>
              <a:t>Inceptivo</a:t>
            </a:r>
            <a:r>
              <a:rPr lang="pt-PT" dirty="0" smtClean="0"/>
              <a:t> (começa a ocorrer): começar, iniciar, partir;</a:t>
            </a:r>
          </a:p>
          <a:p>
            <a:pPr lvl="1"/>
            <a:r>
              <a:rPr lang="pt-PT" b="1" dirty="0" smtClean="0"/>
              <a:t>Conclusivo</a:t>
            </a:r>
            <a:r>
              <a:rPr lang="pt-PT" dirty="0" smtClean="0"/>
              <a:t> (termo da ocorrência): acabar, chegar, concluir, terminar;</a:t>
            </a:r>
          </a:p>
          <a:p>
            <a:pPr lvl="1"/>
            <a:r>
              <a:rPr lang="pt-PT" b="1" dirty="0" err="1" smtClean="0"/>
              <a:t>Cessativo</a:t>
            </a:r>
            <a:r>
              <a:rPr lang="pt-PT" b="1" dirty="0"/>
              <a:t> </a:t>
            </a:r>
            <a:r>
              <a:rPr lang="pt-PT" dirty="0" smtClean="0"/>
              <a:t>(passagem de um estado de coisas para outro): deixar de + </a:t>
            </a:r>
            <a:r>
              <a:rPr lang="pt-PT" dirty="0" err="1" smtClean="0"/>
              <a:t>inf</a:t>
            </a:r>
            <a:r>
              <a:rPr lang="pt-PT" dirty="0" smtClean="0"/>
              <a:t>., já não</a:t>
            </a:r>
            <a:endParaRPr lang="pt-P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Valores </a:t>
            </a:r>
            <a:r>
              <a:rPr lang="pt-PT" dirty="0" err="1" smtClean="0"/>
              <a:t>aspetuais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PT" dirty="0" err="1" smtClean="0">
                <a:solidFill>
                  <a:srgbClr val="FF0000"/>
                </a:solidFill>
              </a:rPr>
              <a:t>Durativo</a:t>
            </a:r>
            <a:r>
              <a:rPr lang="pt-PT" dirty="0" smtClean="0">
                <a:solidFill>
                  <a:srgbClr val="FF0000"/>
                </a:solidFill>
              </a:rPr>
              <a:t> (estado ou processo)</a:t>
            </a:r>
            <a:r>
              <a:rPr lang="pt-PT" dirty="0" smtClean="0"/>
              <a:t>:</a:t>
            </a:r>
          </a:p>
          <a:p>
            <a:pPr lvl="1"/>
            <a:r>
              <a:rPr lang="pt-PT" b="1" dirty="0" smtClean="0"/>
              <a:t>Cursivo </a:t>
            </a:r>
            <a:r>
              <a:rPr lang="pt-PT" dirty="0" smtClean="0"/>
              <a:t>(estar a)</a:t>
            </a:r>
          </a:p>
          <a:p>
            <a:pPr lvl="1"/>
            <a:r>
              <a:rPr lang="pt-PT" b="1" dirty="0" err="1" smtClean="0"/>
              <a:t>Permansivo</a:t>
            </a:r>
            <a:r>
              <a:rPr lang="pt-PT" dirty="0" smtClean="0"/>
              <a:t> : conservar, manter, continuar a, permanecer;</a:t>
            </a:r>
          </a:p>
          <a:p>
            <a:pPr lvl="1"/>
            <a:r>
              <a:rPr lang="pt-PT" b="1" dirty="0" smtClean="0">
                <a:solidFill>
                  <a:srgbClr val="FF0000"/>
                </a:solidFill>
              </a:rPr>
              <a:t>Iterativo </a:t>
            </a:r>
            <a:r>
              <a:rPr lang="pt-PT" dirty="0" smtClean="0"/>
              <a:t>(repetição regular): </a:t>
            </a:r>
            <a:r>
              <a:rPr lang="pt-PT" dirty="0" smtClean="0"/>
              <a:t>andar a, -</a:t>
            </a:r>
            <a:r>
              <a:rPr lang="pt-PT" dirty="0" err="1" smtClean="0"/>
              <a:t>itar</a:t>
            </a:r>
            <a:r>
              <a:rPr lang="pt-PT" dirty="0" smtClean="0"/>
              <a:t> (saltitar, dormitar</a:t>
            </a:r>
            <a:r>
              <a:rPr lang="pt-PT" dirty="0" smtClean="0"/>
              <a:t>); </a:t>
            </a:r>
            <a:r>
              <a:rPr lang="pt-PT" dirty="0" err="1" smtClean="0"/>
              <a:t>pret</a:t>
            </a:r>
            <a:r>
              <a:rPr lang="pt-PT" dirty="0" smtClean="0"/>
              <a:t>. </a:t>
            </a:r>
            <a:r>
              <a:rPr lang="pt-PT" dirty="0" err="1" smtClean="0"/>
              <a:t>perf</a:t>
            </a:r>
            <a:r>
              <a:rPr lang="pt-PT" dirty="0" smtClean="0"/>
              <a:t>. composto (cf. habitual e frequentativo)</a:t>
            </a:r>
            <a:endParaRPr lang="pt-PT" dirty="0" smtClean="0"/>
          </a:p>
          <a:p>
            <a:pPr lvl="1"/>
            <a:r>
              <a:rPr lang="pt-PT" b="1" dirty="0" smtClean="0"/>
              <a:t>Frequentativo</a:t>
            </a:r>
            <a:r>
              <a:rPr lang="pt-PT" dirty="0" smtClean="0"/>
              <a:t>: presente simples + adverbiais </a:t>
            </a:r>
            <a:r>
              <a:rPr lang="pt-PT" dirty="0" err="1" smtClean="0"/>
              <a:t>frequenciais</a:t>
            </a:r>
            <a:r>
              <a:rPr lang="pt-PT" dirty="0" smtClean="0"/>
              <a:t> (muitas vezes, frequentemente)</a:t>
            </a:r>
          </a:p>
          <a:p>
            <a:pPr lvl="1"/>
            <a:r>
              <a:rPr lang="pt-PT" b="1" dirty="0" smtClean="0">
                <a:solidFill>
                  <a:srgbClr val="FF0000"/>
                </a:solidFill>
              </a:rPr>
              <a:t>Habitual</a:t>
            </a:r>
            <a:r>
              <a:rPr lang="pt-PT" dirty="0" smtClean="0"/>
              <a:t>: costumar, ser costume, ser habitual + presente </a:t>
            </a:r>
            <a:r>
              <a:rPr lang="pt-PT" dirty="0" smtClean="0"/>
              <a:t>simples (cf</a:t>
            </a:r>
            <a:r>
              <a:rPr lang="pt-PT" dirty="0" smtClean="0"/>
              <a:t>. </a:t>
            </a:r>
            <a:r>
              <a:rPr lang="pt-PT" dirty="0" err="1" smtClean="0"/>
              <a:t>Imperfetivo</a:t>
            </a:r>
            <a:r>
              <a:rPr lang="pt-PT" dirty="0" smtClean="0"/>
              <a:t> e iterativo)</a:t>
            </a:r>
            <a:endParaRPr lang="pt-PT" dirty="0" smtClean="0"/>
          </a:p>
          <a:p>
            <a:pPr lvl="1"/>
            <a:r>
              <a:rPr lang="pt-PT" b="1" dirty="0" smtClean="0">
                <a:solidFill>
                  <a:srgbClr val="FF0000"/>
                </a:solidFill>
              </a:rPr>
              <a:t>Genérico </a:t>
            </a:r>
            <a:r>
              <a:rPr lang="pt-PT" dirty="0" smtClean="0"/>
              <a:t>(atemporal): </a:t>
            </a:r>
            <a:r>
              <a:rPr lang="pt-PT" dirty="0" smtClean="0"/>
              <a:t>presente simples </a:t>
            </a:r>
            <a:r>
              <a:rPr lang="pt-PT" dirty="0" smtClean="0"/>
              <a:t>//</a:t>
            </a:r>
            <a:r>
              <a:rPr lang="pt-PT" dirty="0" smtClean="0"/>
              <a:t>Nomes próprios + presente simples  </a:t>
            </a:r>
            <a:endParaRPr lang="pt-P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Qual o problema?</a:t>
            </a:r>
            <a:endParaRPr lang="pt-PT" dirty="0" smtClean="0"/>
          </a:p>
          <a:p>
            <a:r>
              <a:rPr lang="pt-PT" dirty="0" smtClean="0"/>
              <a:t>1 </a:t>
            </a:r>
            <a:r>
              <a:rPr lang="pt-PT" dirty="0" smtClean="0"/>
              <a:t>– </a:t>
            </a:r>
            <a:r>
              <a:rPr lang="pt-PT" i="1" dirty="0" smtClean="0"/>
              <a:t>O homem morreu durante uma hora.</a:t>
            </a:r>
          </a:p>
          <a:p>
            <a:r>
              <a:rPr lang="pt-PT" i="1" dirty="0" smtClean="0"/>
              <a:t>2 – Quando entrei no quarto, ele estava a escrever uma carta.</a:t>
            </a:r>
          </a:p>
          <a:p>
            <a:r>
              <a:rPr lang="pt-PT" i="1" dirty="0" smtClean="0"/>
              <a:t>3 – Quando entrei no quarto, ele escreveu uma carta.</a:t>
            </a:r>
          </a:p>
          <a:p>
            <a:r>
              <a:rPr lang="pt-PT" i="1" dirty="0" smtClean="0"/>
              <a:t>4 – A Joana está a aprender Inglês ontem.</a:t>
            </a:r>
          </a:p>
          <a:p>
            <a:r>
              <a:rPr lang="pt-PT" i="1" dirty="0" smtClean="0"/>
              <a:t>5 – O avô deixou de pescar aos fins de semana.</a:t>
            </a:r>
          </a:p>
          <a:p>
            <a:r>
              <a:rPr lang="pt-PT" i="1" dirty="0" smtClean="0"/>
              <a:t>6 – A Terra gira em torno do sol.</a:t>
            </a:r>
          </a:p>
          <a:p>
            <a:r>
              <a:rPr lang="pt-PT" i="1" dirty="0" smtClean="0"/>
              <a:t>7 – A Terra gira às vezes em torno do sol.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PT" b="1" dirty="0" smtClean="0"/>
              <a:t>Resolução:</a:t>
            </a:r>
            <a:endParaRPr lang="pt-PT" dirty="0" smtClean="0"/>
          </a:p>
          <a:p>
            <a:r>
              <a:rPr lang="pt-PT" dirty="0" smtClean="0"/>
              <a:t>Agramaticalidade - incompatibilidade </a:t>
            </a:r>
            <a:r>
              <a:rPr lang="pt-PT" dirty="0" smtClean="0"/>
              <a:t>aspectual entre duas expressões na mesma frase.</a:t>
            </a:r>
          </a:p>
          <a:p>
            <a:r>
              <a:rPr lang="pt-PT" dirty="0" smtClean="0"/>
              <a:t>1 - “morreu” é pontual, “durante uma hora” é </a:t>
            </a:r>
            <a:r>
              <a:rPr lang="pt-PT" dirty="0" err="1" smtClean="0"/>
              <a:t>durativo</a:t>
            </a:r>
            <a:endParaRPr lang="pt-PT" dirty="0" smtClean="0"/>
          </a:p>
          <a:p>
            <a:r>
              <a:rPr lang="pt-PT" dirty="0" smtClean="0"/>
              <a:t>3 - “entrei” é pontual, “escreveu” é um processo </a:t>
            </a:r>
            <a:r>
              <a:rPr lang="pt-PT" dirty="0" err="1" smtClean="0"/>
              <a:t>durativo</a:t>
            </a:r>
            <a:endParaRPr lang="pt-PT" dirty="0" smtClean="0"/>
          </a:p>
          <a:p>
            <a:r>
              <a:rPr lang="pt-PT" dirty="0" smtClean="0"/>
              <a:t>4 – “está a aprender” é </a:t>
            </a:r>
            <a:r>
              <a:rPr lang="pt-PT" dirty="0" err="1" smtClean="0"/>
              <a:t>durativo</a:t>
            </a:r>
            <a:r>
              <a:rPr lang="pt-PT" dirty="0" smtClean="0"/>
              <a:t>, “ontem” é pontual</a:t>
            </a:r>
          </a:p>
          <a:p>
            <a:r>
              <a:rPr lang="pt-PT" dirty="0" smtClean="0"/>
              <a:t>7 – o valor aspectual da afirmação” A terra gira à volta do Sol” é uma verdade eterna enquanto que “às vezes” aponta para uma situação ocasional.</a:t>
            </a:r>
            <a:endParaRPr lang="pt-P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(1) O homem é </a:t>
            </a:r>
            <a:r>
              <a:rPr lang="pt-PT" dirty="0" smtClean="0"/>
              <a:t>mortal.</a:t>
            </a:r>
            <a:endParaRPr lang="pt-PT" dirty="0" smtClean="0"/>
          </a:p>
          <a:p>
            <a:r>
              <a:rPr lang="pt-PT" dirty="0" smtClean="0"/>
              <a:t>(2) </a:t>
            </a:r>
            <a:r>
              <a:rPr lang="pt-PT" dirty="0" smtClean="0"/>
              <a:t>O João joga futebol aos domingos.</a:t>
            </a:r>
          </a:p>
          <a:p>
            <a:r>
              <a:rPr lang="pt-PT" dirty="0" smtClean="0"/>
              <a:t>(3) </a:t>
            </a:r>
            <a:r>
              <a:rPr lang="pt-PT" dirty="0" smtClean="0"/>
              <a:t>Os irmãos do João costumam almoçar na </a:t>
            </a:r>
            <a:r>
              <a:rPr lang="pt-PT" dirty="0" smtClean="0"/>
              <a:t>escola.</a:t>
            </a:r>
          </a:p>
          <a:p>
            <a:r>
              <a:rPr lang="pt-PT" dirty="0" smtClean="0"/>
              <a:t>(4) O </a:t>
            </a:r>
            <a:r>
              <a:rPr lang="pt-PT" dirty="0" smtClean="0"/>
              <a:t>João vai ao cinema todas as </a:t>
            </a:r>
            <a:r>
              <a:rPr lang="pt-PT" dirty="0" smtClean="0"/>
              <a:t>semanas.</a:t>
            </a:r>
            <a:endParaRPr lang="pt-PT" dirty="0" smtClean="0"/>
          </a:p>
          <a:p>
            <a:r>
              <a:rPr lang="pt-PT" dirty="0" smtClean="0"/>
              <a:t> </a:t>
            </a:r>
            <a:r>
              <a:rPr lang="pt-PT" dirty="0" smtClean="0"/>
              <a:t>(5) A </a:t>
            </a:r>
            <a:r>
              <a:rPr lang="pt-PT" dirty="0" smtClean="0"/>
              <a:t>Maria chega sempre atrasada à aula das oito</a:t>
            </a:r>
            <a:r>
              <a:rPr lang="pt-PT" dirty="0" smtClean="0"/>
              <a:t>.</a:t>
            </a:r>
          </a:p>
          <a:p>
            <a:r>
              <a:rPr lang="pt-PT" dirty="0" smtClean="0"/>
              <a:t>(6) O </a:t>
            </a:r>
            <a:r>
              <a:rPr lang="pt-PT" dirty="0" smtClean="0"/>
              <a:t>João jogou no Benfica na época </a:t>
            </a:r>
            <a:r>
              <a:rPr lang="pt-PT" dirty="0" smtClean="0"/>
              <a:t>passada.</a:t>
            </a:r>
            <a:endParaRPr lang="pt-PT" dirty="0" smtClean="0"/>
          </a:p>
          <a:p>
            <a:r>
              <a:rPr lang="pt-PT" dirty="0" smtClean="0"/>
              <a:t>(7) O </a:t>
            </a:r>
            <a:r>
              <a:rPr lang="pt-PT" dirty="0" smtClean="0"/>
              <a:t>João tem ido ao </a:t>
            </a:r>
            <a:r>
              <a:rPr lang="pt-PT" dirty="0" smtClean="0"/>
              <a:t>cinema.</a:t>
            </a:r>
            <a:endParaRPr lang="pt-PT" dirty="0" smtClean="0"/>
          </a:p>
          <a:p>
            <a:r>
              <a:rPr lang="pt-PT" dirty="0" smtClean="0"/>
              <a:t>(8) A </a:t>
            </a:r>
            <a:r>
              <a:rPr lang="pt-PT" dirty="0" smtClean="0"/>
              <a:t>Maria chegou às duas </a:t>
            </a:r>
            <a:r>
              <a:rPr lang="pt-PT" dirty="0" smtClean="0"/>
              <a:t>horas. </a:t>
            </a:r>
            <a:endParaRPr lang="pt-PT" dirty="0" smtClean="0"/>
          </a:p>
          <a:p>
            <a:endParaRPr lang="pt-PT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Categoria gramatical que exprime a estrutura temporal interna de uma situação. O valor aspectual de um enunciado é construído a partir de informação </a:t>
            </a:r>
            <a:r>
              <a:rPr lang="pt-PT" b="1" dirty="0"/>
              <a:t>lexical</a:t>
            </a:r>
            <a:r>
              <a:rPr lang="pt-PT" dirty="0"/>
              <a:t> e </a:t>
            </a:r>
            <a:r>
              <a:rPr lang="pt-PT" b="1" dirty="0"/>
              <a:t>gramatical</a:t>
            </a:r>
            <a:r>
              <a:rPr lang="pt-PT" dirty="0"/>
              <a:t>. A categoria aspecto, apesar de se relacionar com a categoria tempo, é independente desta.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Aspeto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Depende de:</a:t>
            </a:r>
          </a:p>
          <a:p>
            <a:pPr lvl="1"/>
            <a:r>
              <a:rPr lang="pt-PT" dirty="0" smtClean="0"/>
              <a:t>flexão </a:t>
            </a:r>
            <a:r>
              <a:rPr lang="pt-PT" dirty="0" smtClean="0"/>
              <a:t>verbal: </a:t>
            </a:r>
            <a:r>
              <a:rPr lang="pt-PT" b="1" dirty="0" smtClean="0"/>
              <a:t>riscava</a:t>
            </a:r>
            <a:r>
              <a:rPr lang="pt-PT" dirty="0" smtClean="0"/>
              <a:t>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dirty="0" smtClean="0"/>
              <a:t>r</a:t>
            </a:r>
            <a:r>
              <a:rPr lang="pt-PT" b="1" dirty="0" smtClean="0"/>
              <a:t>iscou</a:t>
            </a:r>
            <a:endParaRPr lang="pt-PT" dirty="0" smtClean="0"/>
          </a:p>
          <a:p>
            <a:pPr lvl="1"/>
            <a:r>
              <a:rPr lang="pt-PT" dirty="0" smtClean="0"/>
              <a:t>léxico</a:t>
            </a:r>
            <a:r>
              <a:rPr lang="pt-PT" dirty="0" smtClean="0"/>
              <a:t>:</a:t>
            </a:r>
            <a:r>
              <a:rPr lang="pt-PT" b="1" dirty="0" smtClean="0"/>
              <a:t> dormir</a:t>
            </a:r>
            <a:r>
              <a:rPr lang="pt-PT" dirty="0" smtClean="0"/>
              <a:t>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b="1" dirty="0" smtClean="0"/>
              <a:t>a</a:t>
            </a:r>
            <a:r>
              <a:rPr lang="pt-PT" b="1" dirty="0" smtClean="0"/>
              <a:t>cordar</a:t>
            </a:r>
          </a:p>
          <a:p>
            <a:pPr lvl="1"/>
            <a:r>
              <a:rPr lang="pt-PT" dirty="0" smtClean="0"/>
              <a:t>verbos </a:t>
            </a:r>
            <a:r>
              <a:rPr lang="pt-PT" dirty="0" smtClean="0"/>
              <a:t>auxiliares e verbos de suporte: </a:t>
            </a:r>
            <a:r>
              <a:rPr lang="pt-PT" b="1" dirty="0" smtClean="0"/>
              <a:t>está a estudar</a:t>
            </a:r>
            <a:r>
              <a:rPr lang="pt-PT" dirty="0" smtClean="0"/>
              <a:t>; </a:t>
            </a:r>
            <a:r>
              <a:rPr lang="pt-PT" b="1" dirty="0" smtClean="0"/>
              <a:t>fica a estudar</a:t>
            </a:r>
            <a:r>
              <a:rPr lang="pt-PT" dirty="0" smtClean="0"/>
              <a:t>; </a:t>
            </a:r>
            <a:r>
              <a:rPr lang="pt-PT" b="1" dirty="0" smtClean="0"/>
              <a:t>costuma estudar</a:t>
            </a:r>
            <a:r>
              <a:rPr lang="pt-PT" dirty="0" smtClean="0"/>
              <a:t>, etc</a:t>
            </a:r>
            <a:r>
              <a:rPr lang="pt-PT" dirty="0" smtClean="0"/>
              <a:t>.</a:t>
            </a:r>
          </a:p>
          <a:p>
            <a:pPr lvl="1"/>
            <a:r>
              <a:rPr lang="pt-PT" dirty="0" smtClean="0"/>
              <a:t>derivação</a:t>
            </a:r>
            <a:r>
              <a:rPr lang="pt-PT" dirty="0" smtClean="0"/>
              <a:t>: </a:t>
            </a:r>
            <a:r>
              <a:rPr lang="pt-PT" b="1" dirty="0" smtClean="0"/>
              <a:t>saltar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b="1" dirty="0" smtClean="0"/>
              <a:t>Saltitar</a:t>
            </a:r>
          </a:p>
          <a:p>
            <a:pPr lvl="1"/>
            <a:r>
              <a:rPr lang="pt-PT" dirty="0" smtClean="0"/>
              <a:t>estrutura </a:t>
            </a:r>
            <a:r>
              <a:rPr lang="pt-PT" dirty="0" smtClean="0"/>
              <a:t>da predicação </a:t>
            </a:r>
            <a:r>
              <a:rPr lang="pt-PT" dirty="0" smtClean="0"/>
              <a:t>(adverbiais</a:t>
            </a:r>
            <a:r>
              <a:rPr lang="pt-PT" dirty="0" smtClean="0"/>
              <a:t>, </a:t>
            </a:r>
            <a:r>
              <a:rPr lang="pt-PT" dirty="0" smtClean="0"/>
              <a:t>processos </a:t>
            </a:r>
            <a:r>
              <a:rPr lang="pt-PT" dirty="0" smtClean="0"/>
              <a:t>de determinação; </a:t>
            </a:r>
            <a:r>
              <a:rPr lang="pt-PT" dirty="0" smtClean="0"/>
              <a:t> tipo </a:t>
            </a:r>
            <a:r>
              <a:rPr lang="pt-PT" dirty="0" smtClean="0"/>
              <a:t>de complemento </a:t>
            </a:r>
            <a:r>
              <a:rPr lang="pt-PT" dirty="0" smtClean="0"/>
              <a:t>do </a:t>
            </a:r>
            <a:r>
              <a:rPr lang="pt-PT" dirty="0" smtClean="0"/>
              <a:t>verbo): «O Zé toca </a:t>
            </a:r>
            <a:r>
              <a:rPr lang="pt-PT" dirty="0" smtClean="0"/>
              <a:t>guitarra» </a:t>
            </a:r>
            <a:r>
              <a:rPr lang="pt-PT" i="1" dirty="0" smtClean="0"/>
              <a:t>vs.</a:t>
            </a:r>
            <a:r>
              <a:rPr lang="pt-PT" dirty="0" smtClean="0"/>
              <a:t> «O Zé toca o </a:t>
            </a:r>
            <a:r>
              <a:rPr lang="pt-PT" i="1" dirty="0" smtClean="0"/>
              <a:t>Hino da Alegria</a:t>
            </a:r>
            <a:r>
              <a:rPr lang="pt-PT" dirty="0" smtClean="0"/>
              <a:t>.»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b="1" dirty="0" err="1" smtClean="0"/>
              <a:t>Aspeto</a:t>
            </a:r>
            <a:r>
              <a:rPr lang="pt-PT" b="1" dirty="0" smtClean="0"/>
              <a:t> lexical</a:t>
            </a:r>
            <a:r>
              <a:rPr lang="pt-PT" dirty="0" smtClean="0"/>
              <a:t>: o modo de expressão do aspecto respeitante à significação intrínseca do verbo, </a:t>
            </a:r>
            <a:r>
              <a:rPr lang="pt-PT" dirty="0" smtClean="0"/>
              <a:t>relativo </a:t>
            </a:r>
            <a:r>
              <a:rPr lang="pt-PT" dirty="0" smtClean="0"/>
              <a:t>à maneira segundo a qual uma acção ou situação se desenvolve, prossegue ou simplesmente tem lugar num dado intervalo de tempo </a:t>
            </a:r>
            <a:r>
              <a:rPr lang="pt-PT" dirty="0" smtClean="0"/>
              <a:t>— independentemente </a:t>
            </a:r>
            <a:r>
              <a:rPr lang="pt-PT" dirty="0" smtClean="0"/>
              <a:t>da flexão que </a:t>
            </a:r>
            <a:r>
              <a:rPr lang="pt-PT" dirty="0" smtClean="0"/>
              <a:t>o verbo </a:t>
            </a:r>
            <a:r>
              <a:rPr lang="pt-PT" dirty="0" smtClean="0"/>
              <a:t>assume.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estativo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dirty="0" err="1" smtClean="0"/>
              <a:t>durativo</a:t>
            </a:r>
            <a:r>
              <a:rPr lang="pt-PT" dirty="0" smtClean="0"/>
              <a:t>:</a:t>
            </a:r>
            <a:r>
              <a:rPr lang="pt-PT" dirty="0" smtClean="0"/>
              <a:t> </a:t>
            </a:r>
            <a:r>
              <a:rPr lang="pt-PT" b="1" dirty="0" smtClean="0"/>
              <a:t>ser</a:t>
            </a:r>
            <a:r>
              <a:rPr lang="pt-PT" dirty="0" smtClean="0"/>
              <a:t>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b="1" dirty="0" smtClean="0"/>
              <a:t>Correr</a:t>
            </a:r>
          </a:p>
          <a:p>
            <a:pPr>
              <a:buNone/>
            </a:pPr>
            <a:r>
              <a:rPr lang="pt-PT" dirty="0" smtClean="0"/>
              <a:t>	</a:t>
            </a:r>
            <a:r>
              <a:rPr lang="pt-PT" dirty="0" err="1" smtClean="0"/>
              <a:t>durativo</a:t>
            </a:r>
            <a:r>
              <a:rPr lang="pt-PT" dirty="0" smtClean="0"/>
              <a:t>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dirty="0" smtClean="0"/>
              <a:t>pontual:</a:t>
            </a:r>
            <a:r>
              <a:rPr lang="pt-PT" dirty="0" smtClean="0"/>
              <a:t> </a:t>
            </a:r>
            <a:r>
              <a:rPr lang="pt-PT" b="1" dirty="0" smtClean="0"/>
              <a:t>crescer</a:t>
            </a:r>
            <a:r>
              <a:rPr lang="pt-PT" dirty="0" smtClean="0"/>
              <a:t>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b="1" dirty="0" smtClean="0"/>
              <a:t>explodir</a:t>
            </a:r>
            <a:r>
              <a:rPr lang="pt-PT" dirty="0" smtClean="0"/>
              <a:t>  </a:t>
            </a:r>
            <a:endParaRPr lang="pt-PT" dirty="0" smtClean="0"/>
          </a:p>
          <a:p>
            <a:pPr>
              <a:buNone/>
            </a:pPr>
            <a:r>
              <a:rPr lang="pt-PT" dirty="0" smtClean="0"/>
              <a:t>	</a:t>
            </a:r>
            <a:r>
              <a:rPr lang="pt-PT" dirty="0" smtClean="0"/>
              <a:t>atélico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dirty="0" smtClean="0"/>
              <a:t>télico: </a:t>
            </a:r>
            <a:r>
              <a:rPr lang="pt-PT" b="1" dirty="0" smtClean="0"/>
              <a:t> jogar, correr, cantar, pensar</a:t>
            </a:r>
            <a:r>
              <a:rPr lang="pt-PT" dirty="0" smtClean="0"/>
              <a:t> </a:t>
            </a:r>
            <a:r>
              <a:rPr lang="pt-PT" i="1" dirty="0" smtClean="0"/>
              <a:t>vs.</a:t>
            </a:r>
            <a:r>
              <a:rPr lang="pt-PT" dirty="0" smtClean="0"/>
              <a:t> </a:t>
            </a:r>
            <a:r>
              <a:rPr lang="pt-PT" b="1" dirty="0" smtClean="0"/>
              <a:t>afogar-se, nascer, morrer, partir</a:t>
            </a:r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b="1" dirty="0" err="1" smtClean="0"/>
              <a:t>Aspeto</a:t>
            </a:r>
            <a:r>
              <a:rPr lang="pt-PT" b="1" dirty="0" smtClean="0"/>
              <a:t> lexical (processos lexicais</a:t>
            </a:r>
            <a:r>
              <a:rPr lang="pt-PT" dirty="0" smtClean="0"/>
              <a:t>): </a:t>
            </a:r>
          </a:p>
          <a:p>
            <a:r>
              <a:rPr lang="pt-PT" dirty="0" smtClean="0"/>
              <a:t>1. </a:t>
            </a:r>
            <a:r>
              <a:rPr lang="pt-PT" b="1" dirty="0" smtClean="0"/>
              <a:t>Classe </a:t>
            </a:r>
            <a:r>
              <a:rPr lang="pt-PT" b="1" dirty="0" err="1" smtClean="0"/>
              <a:t>aspetual</a:t>
            </a:r>
            <a:endParaRPr lang="pt-PT" b="1" dirty="0" smtClean="0"/>
          </a:p>
          <a:p>
            <a:pPr lvl="1"/>
            <a:r>
              <a:rPr lang="pt-PT" b="1" dirty="0" smtClean="0"/>
              <a:t>Situações estativas </a:t>
            </a:r>
            <a:r>
              <a:rPr lang="pt-PT" dirty="0" smtClean="0"/>
              <a:t>(estados):  inteligente, </a:t>
            </a:r>
            <a:r>
              <a:rPr lang="pt-PT" dirty="0" smtClean="0"/>
              <a:t>morar, gostar, saber, ter</a:t>
            </a:r>
            <a:r>
              <a:rPr lang="pt-PT" dirty="0" smtClean="0"/>
              <a:t>…</a:t>
            </a:r>
          </a:p>
          <a:p>
            <a:pPr lvl="1"/>
            <a:r>
              <a:rPr lang="pt-PT" b="1" dirty="0" smtClean="0"/>
              <a:t>Eventos (instantâneos/prolongados)</a:t>
            </a:r>
            <a:r>
              <a:rPr lang="pt-PT" dirty="0" smtClean="0"/>
              <a:t>: </a:t>
            </a:r>
            <a:r>
              <a:rPr lang="pt-PT" dirty="0" smtClean="0"/>
              <a:t>abrir, chegar, </a:t>
            </a:r>
            <a:r>
              <a:rPr lang="pt-PT" dirty="0" smtClean="0"/>
              <a:t>nascer, morrer, atingir a meta…/almoçar, pintar, correr a maratona…</a:t>
            </a:r>
            <a:endParaRPr lang="pt-PT" dirty="0" smtClean="0"/>
          </a:p>
          <a:p>
            <a:pPr lvl="1"/>
            <a:r>
              <a:rPr lang="pt-PT" b="1" dirty="0" smtClean="0"/>
              <a:t>Processos (</a:t>
            </a:r>
            <a:r>
              <a:rPr lang="pt-PT" b="1" dirty="0" err="1" smtClean="0"/>
              <a:t>atividades</a:t>
            </a:r>
            <a:r>
              <a:rPr lang="pt-PT" b="1" dirty="0" smtClean="0"/>
              <a:t>)</a:t>
            </a:r>
            <a:r>
              <a:rPr lang="pt-PT" dirty="0" smtClean="0"/>
              <a:t>: </a:t>
            </a:r>
            <a:r>
              <a:rPr lang="pt-PT" dirty="0" smtClean="0"/>
              <a:t>comer, estudar, </a:t>
            </a:r>
            <a:r>
              <a:rPr lang="pt-PT" dirty="0" smtClean="0"/>
              <a:t>correr, ler, nadar, dormir, tocar piano…</a:t>
            </a:r>
            <a:endParaRPr lang="pt-PT" dirty="0" smtClean="0"/>
          </a:p>
          <a:p>
            <a:pPr lvl="1">
              <a:buNone/>
            </a:pPr>
            <a:r>
              <a:rPr lang="pt-PT" dirty="0" smtClean="0"/>
              <a:t>2. </a:t>
            </a:r>
            <a:r>
              <a:rPr lang="pt-PT" b="1" dirty="0" smtClean="0"/>
              <a:t>Formação de palavras</a:t>
            </a:r>
            <a:r>
              <a:rPr lang="pt-PT" dirty="0" smtClean="0"/>
              <a:t>:</a:t>
            </a:r>
          </a:p>
          <a:p>
            <a:pPr lvl="1">
              <a:buNone/>
            </a:pPr>
            <a:r>
              <a:rPr lang="pt-PT" dirty="0" smtClean="0"/>
              <a:t>	V 	V: descongelar, saltitar</a:t>
            </a:r>
          </a:p>
          <a:p>
            <a:pPr lvl="1">
              <a:buNone/>
            </a:pPr>
            <a:endParaRPr lang="pt-PT" dirty="0"/>
          </a:p>
        </p:txBody>
      </p:sp>
      <p:cxnSp>
        <p:nvCxnSpPr>
          <p:cNvPr id="12" name="Conexão recta unidireccional 11"/>
          <p:cNvCxnSpPr/>
          <p:nvPr/>
        </p:nvCxnSpPr>
        <p:spPr>
          <a:xfrm>
            <a:off x="1547664" y="544522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err="1" smtClean="0"/>
              <a:t>Adj</a:t>
            </a:r>
            <a:r>
              <a:rPr lang="pt-PT" dirty="0" smtClean="0"/>
              <a:t>.	V: alourar, ensurdecer</a:t>
            </a:r>
          </a:p>
          <a:p>
            <a:r>
              <a:rPr lang="pt-PT" dirty="0" smtClean="0"/>
              <a:t>N		V: amanhecer, anoitecer</a:t>
            </a:r>
            <a:endParaRPr lang="pt-PT" dirty="0"/>
          </a:p>
        </p:txBody>
      </p:sp>
      <p:cxnSp>
        <p:nvCxnSpPr>
          <p:cNvPr id="5" name="Conexão recta unidireccional 4"/>
          <p:cNvCxnSpPr/>
          <p:nvPr/>
        </p:nvCxnSpPr>
        <p:spPr>
          <a:xfrm>
            <a:off x="1691680" y="191683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/>
          <p:nvPr/>
        </p:nvCxnSpPr>
        <p:spPr>
          <a:xfrm>
            <a:off x="1331640" y="249289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 </a:t>
            </a:r>
            <a:r>
              <a:rPr lang="pt-PT" dirty="0" err="1" smtClean="0"/>
              <a:t>aspetual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err="1" smtClean="0"/>
              <a:t>Aspeto</a:t>
            </a:r>
            <a:r>
              <a:rPr lang="pt-PT" b="1" dirty="0" smtClean="0"/>
              <a:t> gramatical (processos gramaticais</a:t>
            </a:r>
            <a:r>
              <a:rPr lang="pt-PT" dirty="0" smtClean="0"/>
              <a:t>)</a:t>
            </a:r>
          </a:p>
          <a:p>
            <a:pPr lvl="1"/>
            <a:r>
              <a:rPr lang="pt-PT" b="1" dirty="0" smtClean="0"/>
              <a:t>Formas verbais</a:t>
            </a:r>
            <a:r>
              <a:rPr lang="pt-PT" dirty="0" smtClean="0"/>
              <a:t>: andar, andava, tem andado</a:t>
            </a:r>
          </a:p>
          <a:p>
            <a:pPr lvl="1"/>
            <a:r>
              <a:rPr lang="pt-PT" b="1" dirty="0" smtClean="0"/>
              <a:t>Verbos auxiliares </a:t>
            </a:r>
            <a:r>
              <a:rPr lang="pt-PT" b="1" dirty="0" err="1" smtClean="0"/>
              <a:t>aspetuais</a:t>
            </a:r>
            <a:r>
              <a:rPr lang="pt-PT" dirty="0" smtClean="0"/>
              <a:t>: acabar, continuar, tornar-se, começar</a:t>
            </a:r>
          </a:p>
          <a:p>
            <a:pPr lvl="1"/>
            <a:r>
              <a:rPr lang="pt-PT" b="1" dirty="0" smtClean="0"/>
              <a:t>Adverbiais</a:t>
            </a:r>
            <a:r>
              <a:rPr lang="pt-PT" dirty="0" smtClean="0"/>
              <a:t>: frequentemente, sempre, já ainda)</a:t>
            </a:r>
          </a:p>
          <a:p>
            <a:pPr lvl="1"/>
            <a:endParaRPr lang="pt-PT" dirty="0"/>
          </a:p>
          <a:p>
            <a:pPr lvl="1"/>
            <a:r>
              <a:rPr lang="pt-PT" dirty="0" smtClean="0"/>
              <a:t>Nota: oposição </a:t>
            </a:r>
            <a:r>
              <a:rPr lang="pt-PT" dirty="0" err="1" smtClean="0"/>
              <a:t>aspetual</a:t>
            </a:r>
            <a:r>
              <a:rPr lang="pt-PT" dirty="0" smtClean="0"/>
              <a:t> </a:t>
            </a:r>
            <a:r>
              <a:rPr lang="pt-PT" dirty="0" err="1" smtClean="0"/>
              <a:t>lexicalizada</a:t>
            </a:r>
            <a:endParaRPr lang="pt-PT" dirty="0" smtClean="0"/>
          </a:p>
          <a:p>
            <a:pPr lvl="2"/>
            <a:r>
              <a:rPr lang="pt-PT" dirty="0" smtClean="0"/>
              <a:t>Ser</a:t>
            </a:r>
          </a:p>
          <a:p>
            <a:pPr lvl="2"/>
            <a:r>
              <a:rPr lang="pt-PT" dirty="0" smtClean="0"/>
              <a:t>Estar </a:t>
            </a:r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Valores </a:t>
            </a:r>
            <a:r>
              <a:rPr lang="pt-PT" dirty="0" err="1" smtClean="0"/>
              <a:t>aspetuais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b="1" dirty="0" smtClean="0">
              <a:solidFill>
                <a:srgbClr val="FF0000"/>
              </a:solidFill>
            </a:endParaRPr>
          </a:p>
          <a:p>
            <a:r>
              <a:rPr lang="pt-PT" b="1" dirty="0" err="1" smtClean="0">
                <a:solidFill>
                  <a:srgbClr val="FF0000"/>
                </a:solidFill>
              </a:rPr>
              <a:t>Perfetivo</a:t>
            </a:r>
            <a:r>
              <a:rPr lang="pt-PT" dirty="0" smtClean="0"/>
              <a:t>: </a:t>
            </a:r>
            <a:r>
              <a:rPr lang="pt-PT" dirty="0" err="1" smtClean="0"/>
              <a:t>pret</a:t>
            </a:r>
            <a:r>
              <a:rPr lang="pt-PT" dirty="0" smtClean="0"/>
              <a:t>. perfeito, já, </a:t>
            </a:r>
            <a:r>
              <a:rPr lang="pt-PT" dirty="0" err="1" smtClean="0"/>
              <a:t>já</a:t>
            </a:r>
            <a:r>
              <a:rPr lang="pt-PT" dirty="0" smtClean="0"/>
              <a:t> não;</a:t>
            </a:r>
          </a:p>
          <a:p>
            <a:pPr>
              <a:buNone/>
            </a:pPr>
            <a:endParaRPr lang="pt-PT" dirty="0" smtClean="0"/>
          </a:p>
          <a:p>
            <a:r>
              <a:rPr lang="pt-PT" b="1" dirty="0" err="1" smtClean="0">
                <a:solidFill>
                  <a:srgbClr val="FF0000"/>
                </a:solidFill>
              </a:rPr>
              <a:t>Imperfetivo</a:t>
            </a:r>
            <a:r>
              <a:rPr lang="pt-PT" dirty="0" smtClean="0"/>
              <a:t>: </a:t>
            </a:r>
            <a:r>
              <a:rPr lang="pt-PT" dirty="0" err="1" smtClean="0"/>
              <a:t>pret</a:t>
            </a:r>
            <a:r>
              <a:rPr lang="pt-PT" dirty="0" smtClean="0"/>
              <a:t>. imperfeito, </a:t>
            </a:r>
            <a:r>
              <a:rPr lang="pt-PT" dirty="0" err="1" smtClean="0"/>
              <a:t>pret</a:t>
            </a:r>
            <a:r>
              <a:rPr lang="pt-PT" dirty="0" smtClean="0"/>
              <a:t>. perfeito composto, ainda, </a:t>
            </a:r>
            <a:r>
              <a:rPr lang="pt-PT" dirty="0" err="1" smtClean="0"/>
              <a:t>ainda</a:t>
            </a:r>
            <a:r>
              <a:rPr lang="pt-PT" dirty="0" smtClean="0"/>
              <a:t> não</a:t>
            </a:r>
            <a:endParaRPr lang="pt-P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788</Words>
  <Application>Microsoft Office PowerPoint</Application>
  <PresentationFormat>Apresentação no Ecrã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Tema do Office</vt:lpstr>
      <vt:lpstr>Valor aspetual</vt:lpstr>
      <vt:lpstr>Valor aspetual</vt:lpstr>
      <vt:lpstr>Aspeto</vt:lpstr>
      <vt:lpstr>Valor aspetual</vt:lpstr>
      <vt:lpstr>Valor aspetual</vt:lpstr>
      <vt:lpstr>Valor aspetual</vt:lpstr>
      <vt:lpstr>Valor aspetual</vt:lpstr>
      <vt:lpstr>Valor aspetual</vt:lpstr>
      <vt:lpstr>Valores aspetuais</vt:lpstr>
      <vt:lpstr>Valores aspetuais</vt:lpstr>
      <vt:lpstr>Valores aspetuais</vt:lpstr>
      <vt:lpstr>Valor aspetual</vt:lpstr>
      <vt:lpstr>Valor aspetual</vt:lpstr>
      <vt:lpstr>Valor aspetual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Valor aspetual</dc:title>
  <dc:creator>antónio</dc:creator>
  <cp:lastModifiedBy>antónio</cp:lastModifiedBy>
  <cp:revision>21</cp:revision>
  <dcterms:created xsi:type="dcterms:W3CDTF">2014-01-15T16:29:51Z</dcterms:created>
  <dcterms:modified xsi:type="dcterms:W3CDTF">2014-01-15T21:10:24Z</dcterms:modified>
</cp:coreProperties>
</file>