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74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73" r:id="rId13"/>
    <p:sldId id="266" r:id="rId14"/>
    <p:sldId id="267" r:id="rId15"/>
    <p:sldId id="268" r:id="rId16"/>
    <p:sldId id="269" r:id="rId17"/>
    <p:sldId id="270" r:id="rId18"/>
    <p:sldId id="271" r:id="rId19"/>
    <p:sldId id="272" r:id="rId20"/>
  </p:sldIdLst>
  <p:sldSz cx="9144000" cy="6858000" type="screen4x3"/>
  <p:notesSz cx="6858000" cy="9144000"/>
  <p:defaultTextStyle>
    <a:defPPr>
      <a:defRPr lang="pt-P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2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o de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ítulo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17" name="Subtítulo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pt-PT" smtClean="0"/>
              <a:t>Faça clique para editar o estilo</a:t>
            </a:r>
            <a:endParaRPr kumimoji="0" lang="en-US"/>
          </a:p>
        </p:txBody>
      </p:sp>
      <p:sp>
        <p:nvSpPr>
          <p:cNvPr id="30" name="Marcador de Posição da Data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1AA3D9-CBA3-4097-A9D9-6E8E3BC4D801}" type="datetimeFigureOut">
              <a:rPr lang="pt-PT" smtClean="0"/>
              <a:pPr/>
              <a:t>22-01-2012</a:t>
            </a:fld>
            <a:endParaRPr lang="pt-PT"/>
          </a:p>
        </p:txBody>
      </p:sp>
      <p:sp>
        <p:nvSpPr>
          <p:cNvPr id="19" name="Marcador de Posição do Rodapé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27" name="Marcador de Posição do Número do Diapositivo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4BDABF-B2DE-4CC6-9292-089AB2633C04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1AA3D9-CBA3-4097-A9D9-6E8E3BC4D801}" type="datetimeFigureOut">
              <a:rPr lang="pt-PT" smtClean="0"/>
              <a:pPr/>
              <a:t>22-01-2012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4BDABF-B2DE-4CC6-9292-089AB2633C04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1AA3D9-CBA3-4097-A9D9-6E8E3BC4D801}" type="datetimeFigureOut">
              <a:rPr lang="pt-PT" smtClean="0"/>
              <a:pPr/>
              <a:t>22-01-2012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4BDABF-B2DE-4CC6-9292-089AB2633C04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c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1AA3D9-CBA3-4097-A9D9-6E8E3BC4D801}" type="datetimeFigureOut">
              <a:rPr lang="pt-PT" smtClean="0"/>
              <a:pPr/>
              <a:t>22-01-2012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4BDABF-B2DE-4CC6-9292-089AB2633C04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pt-PT" smtClean="0"/>
              <a:t>Clique para editar os estilos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1AA3D9-CBA3-4097-A9D9-6E8E3BC4D801}" type="datetimeFigureOut">
              <a:rPr lang="pt-PT" smtClean="0"/>
              <a:pPr/>
              <a:t>22-01-2012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4BDABF-B2DE-4CC6-9292-089AB2633C04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e Conteúdo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1AA3D9-CBA3-4097-A9D9-6E8E3BC4D801}" type="datetimeFigureOut">
              <a:rPr lang="pt-PT" smtClean="0"/>
              <a:pPr/>
              <a:t>22-01-2012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4BDABF-B2DE-4CC6-9292-089AB2633C04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t-PT" smtClean="0"/>
              <a:t>Clique para editar os estilos</a:t>
            </a:r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t-PT" smtClean="0"/>
              <a:t>Clique para editar os estilos</a:t>
            </a:r>
          </a:p>
        </p:txBody>
      </p:sp>
      <p:sp>
        <p:nvSpPr>
          <p:cNvPr id="5" name="Marcador de Posição de Conteúdo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6" name="Marcador de Posição de Conteúdo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7" name="Marcador de Posição d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1AA3D9-CBA3-4097-A9D9-6E8E3BC4D801}" type="datetimeFigureOut">
              <a:rPr lang="pt-PT" smtClean="0"/>
              <a:pPr/>
              <a:t>22-01-2012</a:t>
            </a:fld>
            <a:endParaRPr lang="pt-PT"/>
          </a:p>
        </p:txBody>
      </p:sp>
      <p:sp>
        <p:nvSpPr>
          <p:cNvPr id="8" name="Marcador de Posição do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9" name="Marcador de Posição do Número do Diapositivo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4BDABF-B2DE-4CC6-9292-089AB2633C04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1AA3D9-CBA3-4097-A9D9-6E8E3BC4D801}" type="datetimeFigureOut">
              <a:rPr lang="pt-PT" smtClean="0"/>
              <a:pPr/>
              <a:t>22-01-2012</a:t>
            </a:fld>
            <a:endParaRPr lang="pt-PT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4BDABF-B2DE-4CC6-9292-089AB2633C04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1AA3D9-CBA3-4097-A9D9-6E8E3BC4D801}" type="datetimeFigureOut">
              <a:rPr lang="pt-PT" smtClean="0"/>
              <a:pPr/>
              <a:t>22-01-2012</a:t>
            </a:fld>
            <a:endParaRPr lang="pt-PT"/>
          </a:p>
        </p:txBody>
      </p:sp>
      <p:sp>
        <p:nvSpPr>
          <p:cNvPr id="3" name="Marcador de Posição do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4BDABF-B2DE-4CC6-9292-089AB2633C04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pt-PT" smtClean="0"/>
              <a:t>Clique para editar os estilos</a:t>
            </a:r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pt-PT" smtClean="0"/>
              <a:t>Clique para editar os estilos</a:t>
            </a:r>
          </a:p>
          <a:p>
            <a:pPr lvl="1" eaLnBrk="1" latinLnBrk="0" hangingPunct="1"/>
            <a:r>
              <a:rPr lang="pt-PT" smtClean="0"/>
              <a:t>Segundo nível</a:t>
            </a:r>
          </a:p>
          <a:p>
            <a:pPr lvl="2" eaLnBrk="1" latinLnBrk="0" hangingPunct="1"/>
            <a:r>
              <a:rPr lang="pt-PT" smtClean="0"/>
              <a:t>Terceiro nível</a:t>
            </a:r>
          </a:p>
          <a:p>
            <a:pPr lvl="3" eaLnBrk="1" latinLnBrk="0" hangingPunct="1"/>
            <a:r>
              <a:rPr lang="pt-PT" smtClean="0"/>
              <a:t>Quarto nível</a:t>
            </a:r>
          </a:p>
          <a:p>
            <a:pPr lvl="4" eaLnBrk="1" latinLnBrk="0" hangingPunct="1"/>
            <a:r>
              <a:rPr lang="pt-PT" smtClean="0"/>
              <a:t>Quinto nível</a:t>
            </a:r>
            <a:endParaRPr kumimoji="0" lang="en-US"/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1AA3D9-CBA3-4097-A9D9-6E8E3BC4D801}" type="datetimeFigureOut">
              <a:rPr lang="pt-PT" smtClean="0"/>
              <a:pPr/>
              <a:t>22-01-2012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4BDABF-B2DE-4CC6-9292-089AB2633C04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rtar e Arredondar Rectângulo de Canto Simples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Triângulo rectângulo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pt-PT" smtClean="0"/>
              <a:t>Clique para editar os estilos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1AA3D9-CBA3-4097-A9D9-6E8E3BC4D801}" type="datetimeFigureOut">
              <a:rPr lang="pt-PT" smtClean="0"/>
              <a:pPr/>
              <a:t>22-01-2012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034BDABF-B2DE-4CC6-9292-089AB2633C04}" type="slidenum">
              <a:rPr lang="pt-PT" smtClean="0"/>
              <a:pPr/>
              <a:t>‹nº›</a:t>
            </a:fld>
            <a:endParaRPr lang="pt-PT"/>
          </a:p>
        </p:txBody>
      </p:sp>
      <p:sp>
        <p:nvSpPr>
          <p:cNvPr id="3" name="Marcador de Posição da Imagem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pt-PT" smtClean="0"/>
              <a:t>Clique no ícone para adicionar uma imagem</a:t>
            </a:r>
            <a:endParaRPr kumimoji="0" lang="en-US" dirty="0"/>
          </a:p>
        </p:txBody>
      </p:sp>
      <p:sp>
        <p:nvSpPr>
          <p:cNvPr id="10" name="Forma livre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orma livre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rma livre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orma livre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Marcador de Posição do Título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pt-PT" smtClean="0"/>
              <a:t>Clique para editar o estilo</a:t>
            </a:r>
            <a:endParaRPr kumimoji="0" lang="en-US"/>
          </a:p>
        </p:txBody>
      </p:sp>
      <p:sp>
        <p:nvSpPr>
          <p:cNvPr id="30" name="Marcador de Posição do Texto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pt-PT" smtClean="0"/>
              <a:t>Clique para editar os estilos</a:t>
            </a:r>
          </a:p>
          <a:p>
            <a:pPr lvl="1" eaLnBrk="1" latinLnBrk="0" hangingPunct="1"/>
            <a:r>
              <a:rPr kumimoji="0" lang="pt-PT" smtClean="0"/>
              <a:t>Segundo nível</a:t>
            </a:r>
          </a:p>
          <a:p>
            <a:pPr lvl="2" eaLnBrk="1" latinLnBrk="0" hangingPunct="1"/>
            <a:r>
              <a:rPr kumimoji="0" lang="pt-PT" smtClean="0"/>
              <a:t>Terceiro nível</a:t>
            </a:r>
          </a:p>
          <a:p>
            <a:pPr lvl="3" eaLnBrk="1" latinLnBrk="0" hangingPunct="1"/>
            <a:r>
              <a:rPr kumimoji="0" lang="pt-PT" smtClean="0"/>
              <a:t>Quarto nível</a:t>
            </a:r>
          </a:p>
          <a:p>
            <a:pPr lvl="4" eaLnBrk="1" latinLnBrk="0" hangingPunct="1"/>
            <a:r>
              <a:rPr kumimoji="0" lang="pt-PT" smtClean="0"/>
              <a:t>Quinto nível</a:t>
            </a:r>
            <a:endParaRPr kumimoji="0" lang="en-US"/>
          </a:p>
        </p:txBody>
      </p:sp>
      <p:sp>
        <p:nvSpPr>
          <p:cNvPr id="10" name="Marcador de Posição da Data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691AA3D9-CBA3-4097-A9D9-6E8E3BC4D801}" type="datetimeFigureOut">
              <a:rPr lang="pt-PT" smtClean="0"/>
              <a:pPr/>
              <a:t>22-01-2012</a:t>
            </a:fld>
            <a:endParaRPr lang="pt-PT"/>
          </a:p>
        </p:txBody>
      </p:sp>
      <p:sp>
        <p:nvSpPr>
          <p:cNvPr id="22" name="Marcador de Posição do Rodapé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pt-PT"/>
          </a:p>
        </p:txBody>
      </p:sp>
      <p:sp>
        <p:nvSpPr>
          <p:cNvPr id="18" name="Marcador de Posição do Número do Diapositivo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034BDABF-B2DE-4CC6-9292-089AB2633C04}" type="slidenum">
              <a:rPr lang="pt-PT" smtClean="0"/>
              <a:pPr/>
              <a:t>‹nº›</a:t>
            </a:fld>
            <a:endParaRPr lang="pt-PT"/>
          </a:p>
        </p:txBody>
      </p:sp>
      <p:grpSp>
        <p:nvGrpSpPr>
          <p:cNvPr id="2" name="Grupo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orma livre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orma livre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PT" dirty="0" smtClean="0"/>
              <a:t>Coesão gramatical</a:t>
            </a:r>
            <a:endParaRPr lang="pt-P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t-PT" dirty="0" smtClean="0"/>
              <a:t>Coesão referencial</a:t>
            </a:r>
            <a:endParaRPr lang="pt-PT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b="1" dirty="0" smtClean="0"/>
              <a:t>Deixis e Anáfora</a:t>
            </a:r>
            <a:endParaRPr lang="pt-PT" dirty="0"/>
          </a:p>
        </p:txBody>
      </p:sp>
      <p:sp>
        <p:nvSpPr>
          <p:cNvPr id="3" name="Rectângulo 2"/>
          <p:cNvSpPr/>
          <p:nvPr/>
        </p:nvSpPr>
        <p:spPr>
          <a:xfrm>
            <a:off x="467544" y="2274838"/>
            <a:ext cx="6390456" cy="27238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PT" dirty="0"/>
              <a:t>􀂄 </a:t>
            </a:r>
            <a:r>
              <a:rPr lang="pt-PT" b="1" dirty="0"/>
              <a:t>Deixis Temporal</a:t>
            </a:r>
            <a:r>
              <a:rPr lang="pt-PT" dirty="0" smtClean="0"/>
              <a:t>:</a:t>
            </a:r>
          </a:p>
          <a:p>
            <a:endParaRPr lang="pt-PT" dirty="0"/>
          </a:p>
          <a:p>
            <a:pPr>
              <a:lnSpc>
                <a:spcPct val="150000"/>
              </a:lnSpc>
            </a:pPr>
            <a:r>
              <a:rPr lang="pt-PT" dirty="0"/>
              <a:t>􀂄 Ex: </a:t>
            </a:r>
            <a:r>
              <a:rPr lang="pt-PT" dirty="0">
                <a:solidFill>
                  <a:srgbClr val="FF0000"/>
                </a:solidFill>
              </a:rPr>
              <a:t>Hoje</a:t>
            </a:r>
            <a:r>
              <a:rPr lang="pt-PT" dirty="0"/>
              <a:t> não estudei nada. (simultaneidade).</a:t>
            </a:r>
          </a:p>
          <a:p>
            <a:pPr>
              <a:lnSpc>
                <a:spcPct val="150000"/>
              </a:lnSpc>
            </a:pPr>
            <a:r>
              <a:rPr lang="pt-PT" dirty="0"/>
              <a:t>􀂄 Ex: Quando </a:t>
            </a:r>
            <a:r>
              <a:rPr lang="pt-PT" dirty="0" smtClean="0"/>
              <a:t>eu </a:t>
            </a:r>
            <a:r>
              <a:rPr lang="pt-PT" dirty="0" smtClean="0">
                <a:solidFill>
                  <a:srgbClr val="FF0000"/>
                </a:solidFill>
              </a:rPr>
              <a:t>cheguei</a:t>
            </a:r>
            <a:r>
              <a:rPr lang="pt-PT" dirty="0" smtClean="0"/>
              <a:t>, </a:t>
            </a:r>
            <a:r>
              <a:rPr lang="pt-PT" dirty="0"/>
              <a:t>o João </a:t>
            </a:r>
            <a:r>
              <a:rPr lang="pt-PT" dirty="0" smtClean="0">
                <a:solidFill>
                  <a:srgbClr val="FF0000"/>
                </a:solidFill>
              </a:rPr>
              <a:t>tinha desaparecido</a:t>
            </a:r>
            <a:r>
              <a:rPr lang="pt-PT" dirty="0"/>
              <a:t>. (anterioridade).</a:t>
            </a:r>
          </a:p>
          <a:p>
            <a:pPr>
              <a:lnSpc>
                <a:spcPct val="150000"/>
              </a:lnSpc>
            </a:pPr>
            <a:r>
              <a:rPr lang="pt-PT" dirty="0"/>
              <a:t>􀂄 Ex: </a:t>
            </a:r>
            <a:r>
              <a:rPr lang="pt-PT" dirty="0">
                <a:solidFill>
                  <a:srgbClr val="FF0000"/>
                </a:solidFill>
              </a:rPr>
              <a:t>Na segunda-feira</a:t>
            </a:r>
            <a:r>
              <a:rPr lang="pt-PT" dirty="0"/>
              <a:t>, vamos fazer um teste.</a:t>
            </a:r>
          </a:p>
          <a:p>
            <a:pPr>
              <a:lnSpc>
                <a:spcPct val="150000"/>
              </a:lnSpc>
            </a:pPr>
            <a:r>
              <a:rPr lang="pt-PT" dirty="0"/>
              <a:t>(posterioridade).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b="1" dirty="0" smtClean="0"/>
              <a:t>Deixis e Anáfora</a:t>
            </a:r>
            <a:endParaRPr lang="pt-PT" dirty="0"/>
          </a:p>
        </p:txBody>
      </p:sp>
      <p:sp>
        <p:nvSpPr>
          <p:cNvPr id="3" name="Rectângulo 2"/>
          <p:cNvSpPr/>
          <p:nvPr/>
        </p:nvSpPr>
        <p:spPr>
          <a:xfrm>
            <a:off x="539552" y="2274838"/>
            <a:ext cx="6768752" cy="46628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PT" b="1" dirty="0"/>
              <a:t>Deixis Espacial</a:t>
            </a:r>
            <a:r>
              <a:rPr lang="pt-PT" dirty="0" smtClean="0"/>
              <a:t>:</a:t>
            </a:r>
          </a:p>
          <a:p>
            <a:endParaRPr lang="pt-PT" dirty="0"/>
          </a:p>
          <a:p>
            <a:pPr>
              <a:lnSpc>
                <a:spcPct val="150000"/>
              </a:lnSpc>
            </a:pPr>
            <a:r>
              <a:rPr lang="pt-PT" dirty="0"/>
              <a:t>􀂄 Especificação da localização espacial </a:t>
            </a:r>
            <a:r>
              <a:rPr lang="pt-PT" dirty="0" smtClean="0"/>
              <a:t>de </a:t>
            </a:r>
            <a:r>
              <a:rPr lang="pt-PT" dirty="0" err="1" smtClean="0"/>
              <a:t>objectos</a:t>
            </a:r>
            <a:r>
              <a:rPr lang="pt-PT" dirty="0" smtClean="0"/>
              <a:t> </a:t>
            </a:r>
            <a:r>
              <a:rPr lang="pt-PT" dirty="0"/>
              <a:t>ou indivíduos, a partir de um </a:t>
            </a:r>
            <a:r>
              <a:rPr lang="pt-PT" dirty="0" smtClean="0"/>
              <a:t>ponto de </a:t>
            </a:r>
            <a:r>
              <a:rPr lang="pt-PT" dirty="0"/>
              <a:t>referência – “</a:t>
            </a:r>
            <a:r>
              <a:rPr lang="pt-PT" dirty="0">
                <a:solidFill>
                  <a:srgbClr val="FF0000"/>
                </a:solidFill>
              </a:rPr>
              <a:t>aqui</a:t>
            </a:r>
            <a:r>
              <a:rPr lang="pt-PT" dirty="0"/>
              <a:t>” - correspondente ao</a:t>
            </a:r>
          </a:p>
          <a:p>
            <a:pPr>
              <a:lnSpc>
                <a:spcPct val="150000"/>
              </a:lnSpc>
            </a:pPr>
            <a:r>
              <a:rPr lang="pt-PT" dirty="0"/>
              <a:t>espaço ocupado pelo locutor. Advérbios</a:t>
            </a:r>
            <a:r>
              <a:rPr lang="pt-PT" dirty="0" smtClean="0"/>
              <a:t>, locuções </a:t>
            </a:r>
            <a:r>
              <a:rPr lang="pt-PT" dirty="0"/>
              <a:t>adverbiais de lugar e </a:t>
            </a:r>
            <a:r>
              <a:rPr lang="pt-PT" dirty="0" smtClean="0"/>
              <a:t>demonstrativos integram </a:t>
            </a:r>
            <a:r>
              <a:rPr lang="pt-PT" dirty="0"/>
              <a:t>a </a:t>
            </a:r>
            <a:r>
              <a:rPr lang="pt-PT" dirty="0" err="1"/>
              <a:t>deixis</a:t>
            </a:r>
            <a:r>
              <a:rPr lang="pt-PT" dirty="0"/>
              <a:t> espacial</a:t>
            </a:r>
            <a:r>
              <a:rPr lang="pt-PT" dirty="0" smtClean="0"/>
              <a:t>.</a:t>
            </a:r>
          </a:p>
          <a:p>
            <a:endParaRPr lang="pt-PT" dirty="0"/>
          </a:p>
          <a:p>
            <a:endParaRPr lang="pt-PT" dirty="0" smtClean="0"/>
          </a:p>
          <a:p>
            <a:r>
              <a:rPr lang="pt-PT" dirty="0"/>
              <a:t>􀂄 </a:t>
            </a:r>
            <a:r>
              <a:rPr lang="pt-PT" b="1" dirty="0"/>
              <a:t>Deixis Espacial</a:t>
            </a:r>
            <a:r>
              <a:rPr lang="pt-PT" dirty="0" smtClean="0"/>
              <a:t>:</a:t>
            </a:r>
          </a:p>
          <a:p>
            <a:endParaRPr lang="pt-PT" dirty="0"/>
          </a:p>
          <a:p>
            <a:pPr>
              <a:lnSpc>
                <a:spcPct val="150000"/>
              </a:lnSpc>
            </a:pPr>
            <a:r>
              <a:rPr lang="pt-PT" dirty="0"/>
              <a:t>􀂄 Ex: Passa-me </a:t>
            </a:r>
            <a:r>
              <a:rPr lang="pt-PT" dirty="0">
                <a:solidFill>
                  <a:srgbClr val="FF0000"/>
                </a:solidFill>
              </a:rPr>
              <a:t>esse</a:t>
            </a:r>
            <a:r>
              <a:rPr lang="pt-PT" dirty="0"/>
              <a:t> livro.</a:t>
            </a:r>
          </a:p>
          <a:p>
            <a:pPr>
              <a:lnSpc>
                <a:spcPct val="150000"/>
              </a:lnSpc>
            </a:pPr>
            <a:r>
              <a:rPr lang="pt-PT" dirty="0"/>
              <a:t>􀂄 Ex: Estávamos tão bem </a:t>
            </a:r>
            <a:r>
              <a:rPr lang="pt-PT" dirty="0">
                <a:solidFill>
                  <a:srgbClr val="FF0000"/>
                </a:solidFill>
              </a:rPr>
              <a:t>ali</a:t>
            </a:r>
            <a:r>
              <a:rPr lang="pt-PT" dirty="0"/>
              <a:t>!</a:t>
            </a:r>
          </a:p>
          <a:p>
            <a:pPr>
              <a:lnSpc>
                <a:spcPct val="150000"/>
              </a:lnSpc>
            </a:pPr>
            <a:r>
              <a:rPr lang="pt-PT" dirty="0"/>
              <a:t>􀂄 Ex: </a:t>
            </a:r>
            <a:r>
              <a:rPr lang="pt-PT" dirty="0">
                <a:solidFill>
                  <a:srgbClr val="FF0000"/>
                </a:solidFill>
              </a:rPr>
              <a:t>Nesta</a:t>
            </a:r>
            <a:r>
              <a:rPr lang="pt-PT" dirty="0"/>
              <a:t> cidade, vive-se bem.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9" name="Rectangle 5"/>
          <p:cNvSpPr>
            <a:spLocks noChangeArrowheads="1"/>
          </p:cNvSpPr>
          <p:nvPr/>
        </p:nvSpPr>
        <p:spPr bwMode="auto">
          <a:xfrm>
            <a:off x="0" y="-71807"/>
            <a:ext cx="9144000" cy="42473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PT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pt-PT" dirty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PT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1. </a:t>
            </a:r>
            <a:r>
              <a:rPr kumimoji="0" lang="pt-PT" b="0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O Pedro </a:t>
            </a:r>
            <a:r>
              <a:rPr kumimoji="0" lang="pt-PT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lidera a turma. Os colegas apoiam-</a:t>
            </a:r>
            <a:r>
              <a:rPr kumimoji="0" lang="pt-PT" b="0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no</a:t>
            </a:r>
            <a:r>
              <a:rPr kumimoji="0" lang="pt-PT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incondicionalmente </a:t>
            </a: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PT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e estão do lado </a:t>
            </a:r>
            <a:r>
              <a:rPr kumimoji="0" lang="pt-PT" b="0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dele</a:t>
            </a:r>
            <a:r>
              <a:rPr kumimoji="0" lang="pt-PT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em todas as situações</a:t>
            </a:r>
            <a:r>
              <a:rPr kumimoji="0" lang="pt-PT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</a:t>
            </a: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PT" b="0" i="0" u="none" strike="noStrike" cap="none" normalizeH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PT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2. </a:t>
            </a:r>
            <a:r>
              <a:rPr kumimoji="0" lang="pt-PT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O filho seguia-</a:t>
            </a:r>
            <a:r>
              <a:rPr kumimoji="0" lang="pt-PT" b="0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cs typeface="Arial" pitchFamily="34" charset="0"/>
              </a:rPr>
              <a:t>o</a:t>
            </a:r>
            <a:r>
              <a:rPr kumimoji="0" lang="pt-PT" b="0" i="1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pela casa toda, reparou </a:t>
            </a:r>
            <a:r>
              <a:rPr kumimoji="0" lang="pt-PT" b="0" i="1" u="none" strike="noStrike" cap="none" normalizeH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cs typeface="Arial" pitchFamily="34" charset="0"/>
              </a:rPr>
              <a:t>o pai  </a:t>
            </a:r>
            <a:r>
              <a:rPr kumimoji="0" lang="pt-PT" b="0" i="1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a certa altura</a:t>
            </a:r>
            <a:r>
              <a:rPr kumimoji="0" lang="pt-PT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.</a:t>
            </a: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PT" b="0" i="0" u="none" strike="noStrike" cap="none" normalizeH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pt-PT" sz="900" baseline="0" dirty="0"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PT" sz="900" b="0" i="0" u="none" strike="noStrike" cap="none" normalizeH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PT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pt-PT" sz="900" dirty="0"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PT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Rectângulo 8"/>
          <p:cNvSpPr/>
          <p:nvPr/>
        </p:nvSpPr>
        <p:spPr>
          <a:xfrm>
            <a:off x="395536" y="2132856"/>
            <a:ext cx="7272808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endParaRPr kumimoji="0" lang="pt-PT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lvl="0" algn="just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pt-PT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Cadeia de referência</a:t>
            </a:r>
            <a:r>
              <a:rPr kumimoji="0" lang="pt-PT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: quando num fragmento textual (sem referência autónoma), a interpretação de uma expressão depende do valor referencial de uma expressão presente no discurso anterior </a:t>
            </a:r>
            <a:r>
              <a:rPr kumimoji="0" lang="pt-PT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(anáfora</a:t>
            </a:r>
            <a:r>
              <a:rPr kumimoji="0" lang="pt-PT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) ou subsequente </a:t>
            </a:r>
            <a:r>
              <a:rPr kumimoji="0" lang="pt-PT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(catáfora</a:t>
            </a:r>
            <a:r>
              <a:rPr kumimoji="0" lang="pt-PT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) estamos perante uma </a:t>
            </a:r>
            <a:r>
              <a:rPr kumimoji="0" lang="pt-PT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cadeia de referência</a:t>
            </a:r>
            <a:r>
              <a:rPr kumimoji="0" lang="pt-PT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. </a:t>
            </a:r>
          </a:p>
          <a:p>
            <a:pPr lvl="0" algn="just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endParaRPr lang="pt-PT" dirty="0"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lvl="0" algn="just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pt-PT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Anáfora</a:t>
            </a:r>
          </a:p>
          <a:p>
            <a:pPr lvl="0" algn="just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pt-PT" b="1" dirty="0" smtClean="0">
                <a:latin typeface="Calibri" pitchFamily="34" charset="0"/>
                <a:ea typeface="Times New Roman" pitchFamily="18" charset="0"/>
                <a:cs typeface="Times New Roman" pitchFamily="18" charset="0"/>
              </a:rPr>
              <a:t>Catáfora</a:t>
            </a:r>
          </a:p>
          <a:p>
            <a:pPr lvl="0" algn="just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pt-PT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Elipse</a:t>
            </a:r>
          </a:p>
          <a:p>
            <a:pPr lvl="0" algn="just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endParaRPr kumimoji="0" lang="pt-PT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b="1" dirty="0" smtClean="0"/>
              <a:t>Deixis e Anáfora</a:t>
            </a:r>
            <a:endParaRPr lang="pt-PT" dirty="0"/>
          </a:p>
        </p:txBody>
      </p:sp>
      <p:sp>
        <p:nvSpPr>
          <p:cNvPr id="3" name="Rectângulo 2"/>
          <p:cNvSpPr/>
          <p:nvPr/>
        </p:nvSpPr>
        <p:spPr>
          <a:xfrm>
            <a:off x="539552" y="1997839"/>
            <a:ext cx="6696744" cy="24468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PT" b="1" dirty="0"/>
              <a:t>Anáfora</a:t>
            </a:r>
            <a:r>
              <a:rPr lang="pt-PT" dirty="0" smtClean="0"/>
              <a:t>:</a:t>
            </a:r>
          </a:p>
          <a:p>
            <a:endParaRPr lang="pt-PT" dirty="0"/>
          </a:p>
          <a:p>
            <a:pPr>
              <a:lnSpc>
                <a:spcPct val="150000"/>
              </a:lnSpc>
            </a:pPr>
            <a:r>
              <a:rPr lang="pt-PT" dirty="0"/>
              <a:t>􀂄 A interpretação de uma expressão (</a:t>
            </a:r>
            <a:r>
              <a:rPr lang="pt-PT" dirty="0" smtClean="0"/>
              <a:t>termo anafórico</a:t>
            </a:r>
            <a:r>
              <a:rPr lang="pt-PT" dirty="0"/>
              <a:t>) depende da interpretação de uma </a:t>
            </a:r>
            <a:r>
              <a:rPr lang="pt-PT" dirty="0" smtClean="0"/>
              <a:t>outra expressão </a:t>
            </a:r>
            <a:r>
              <a:rPr lang="pt-PT" dirty="0"/>
              <a:t>presente no contexto verbal (</a:t>
            </a:r>
            <a:r>
              <a:rPr lang="pt-PT" dirty="0" smtClean="0"/>
              <a:t>termo antecedente).</a:t>
            </a:r>
          </a:p>
          <a:p>
            <a:endParaRPr lang="pt-PT" dirty="0"/>
          </a:p>
          <a:p>
            <a:r>
              <a:rPr lang="pt-PT" dirty="0"/>
              <a:t>􀂄 O termo anafórico identifica-se por ser </a:t>
            </a:r>
            <a:r>
              <a:rPr lang="pt-PT" dirty="0" smtClean="0"/>
              <a:t>uma </a:t>
            </a:r>
            <a:r>
              <a:rPr lang="pt-PT" dirty="0" smtClean="0">
                <a:solidFill>
                  <a:srgbClr val="FF0000"/>
                </a:solidFill>
              </a:rPr>
              <a:t>expressão </a:t>
            </a:r>
            <a:r>
              <a:rPr lang="pt-PT" dirty="0">
                <a:solidFill>
                  <a:srgbClr val="FF0000"/>
                </a:solidFill>
              </a:rPr>
              <a:t>definida</a:t>
            </a:r>
            <a:r>
              <a:rPr lang="pt-PT" dirty="0"/>
              <a:t>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b="1" dirty="0" smtClean="0"/>
              <a:t>Deixis e Anáfora</a:t>
            </a:r>
            <a:endParaRPr lang="pt-PT" dirty="0"/>
          </a:p>
        </p:txBody>
      </p:sp>
      <p:sp>
        <p:nvSpPr>
          <p:cNvPr id="3" name="Rectângulo 2"/>
          <p:cNvSpPr/>
          <p:nvPr/>
        </p:nvSpPr>
        <p:spPr>
          <a:xfrm>
            <a:off x="539552" y="2636911"/>
            <a:ext cx="6984776" cy="33733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pt-PT" dirty="0"/>
              <a:t>􀂄 </a:t>
            </a:r>
            <a:r>
              <a:rPr lang="pt-PT" b="1" dirty="0"/>
              <a:t>Antecedente</a:t>
            </a:r>
            <a:r>
              <a:rPr lang="pt-PT" dirty="0"/>
              <a:t> – unidade linguística, palavra</a:t>
            </a:r>
            <a:r>
              <a:rPr lang="pt-PT" dirty="0" smtClean="0"/>
              <a:t>, sintagma, oração…que </a:t>
            </a:r>
            <a:r>
              <a:rPr lang="pt-PT" dirty="0"/>
              <a:t>serve de referente </a:t>
            </a:r>
            <a:r>
              <a:rPr lang="pt-PT" dirty="0" smtClean="0"/>
              <a:t>textual a </a:t>
            </a:r>
            <a:r>
              <a:rPr lang="pt-PT" dirty="0"/>
              <a:t>uma outra usada, posteriormente, no discurso</a:t>
            </a:r>
            <a:r>
              <a:rPr lang="pt-PT" dirty="0" smtClean="0"/>
              <a:t>.</a:t>
            </a:r>
          </a:p>
          <a:p>
            <a:pPr>
              <a:lnSpc>
                <a:spcPct val="150000"/>
              </a:lnSpc>
            </a:pPr>
            <a:endParaRPr lang="pt-PT" dirty="0"/>
          </a:p>
          <a:p>
            <a:pPr>
              <a:lnSpc>
                <a:spcPct val="150000"/>
              </a:lnSpc>
            </a:pPr>
            <a:r>
              <a:rPr lang="pt-PT" dirty="0"/>
              <a:t>􀂄 </a:t>
            </a:r>
            <a:r>
              <a:rPr lang="pt-PT" b="1" dirty="0"/>
              <a:t>Anafórico</a:t>
            </a:r>
            <a:r>
              <a:rPr lang="pt-PT" dirty="0"/>
              <a:t> – que é relativo ou contém </a:t>
            </a:r>
            <a:r>
              <a:rPr lang="pt-PT" dirty="0" smtClean="0"/>
              <a:t>repetição de </a:t>
            </a:r>
            <a:r>
              <a:rPr lang="pt-PT" dirty="0"/>
              <a:t>uma ou mais palavras no início de </a:t>
            </a:r>
            <a:r>
              <a:rPr lang="pt-PT" dirty="0" smtClean="0"/>
              <a:t>várias frases</a:t>
            </a:r>
            <a:r>
              <a:rPr lang="pt-PT" dirty="0"/>
              <a:t>, versos ou membros da mesma frase </a:t>
            </a:r>
            <a:r>
              <a:rPr lang="pt-PT" dirty="0" smtClean="0"/>
              <a:t>para obter </a:t>
            </a:r>
            <a:r>
              <a:rPr lang="pt-PT" dirty="0"/>
              <a:t>um efeito de reforço ou de simetria.</a:t>
            </a:r>
          </a:p>
          <a:p>
            <a:pPr algn="r">
              <a:lnSpc>
                <a:spcPct val="150000"/>
              </a:lnSpc>
            </a:pPr>
            <a:r>
              <a:rPr lang="pt-PT" sz="1400" i="1" dirty="0"/>
              <a:t>In</a:t>
            </a:r>
            <a:r>
              <a:rPr lang="pt-PT" dirty="0"/>
              <a:t> </a:t>
            </a:r>
            <a:r>
              <a:rPr lang="pt-PT" sz="1400" i="1" dirty="0"/>
              <a:t>Dicionário da Língua Portuguesa Contemporânea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b="1" dirty="0" smtClean="0"/>
              <a:t>Deixis e Anáfora</a:t>
            </a:r>
            <a:endParaRPr lang="pt-PT" dirty="0"/>
          </a:p>
        </p:txBody>
      </p:sp>
      <p:sp>
        <p:nvSpPr>
          <p:cNvPr id="3" name="Rectângulo 2"/>
          <p:cNvSpPr/>
          <p:nvPr/>
        </p:nvSpPr>
        <p:spPr>
          <a:xfrm>
            <a:off x="539552" y="2967335"/>
            <a:ext cx="6318448" cy="41088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PT" dirty="0"/>
              <a:t>􀂄 </a:t>
            </a:r>
            <a:r>
              <a:rPr lang="pt-PT" b="1" dirty="0"/>
              <a:t>Anáfora</a:t>
            </a:r>
            <a:r>
              <a:rPr lang="pt-PT" dirty="0" smtClean="0"/>
              <a:t>:</a:t>
            </a:r>
          </a:p>
          <a:p>
            <a:endParaRPr lang="pt-PT" dirty="0"/>
          </a:p>
          <a:p>
            <a:pPr>
              <a:lnSpc>
                <a:spcPct val="150000"/>
              </a:lnSpc>
            </a:pPr>
            <a:r>
              <a:rPr lang="pt-PT" dirty="0"/>
              <a:t>􀂄 </a:t>
            </a:r>
            <a:r>
              <a:rPr lang="pt-PT" dirty="0" err="1"/>
              <a:t>Co-referencial</a:t>
            </a:r>
            <a:endParaRPr lang="pt-PT" dirty="0"/>
          </a:p>
          <a:p>
            <a:pPr>
              <a:lnSpc>
                <a:spcPct val="150000"/>
              </a:lnSpc>
            </a:pPr>
            <a:r>
              <a:rPr lang="pt-PT" dirty="0"/>
              <a:t>􀂄 Não </a:t>
            </a:r>
            <a:r>
              <a:rPr lang="pt-PT" dirty="0" err="1"/>
              <a:t>co-referencial</a:t>
            </a:r>
            <a:r>
              <a:rPr lang="pt-PT" dirty="0"/>
              <a:t> </a:t>
            </a:r>
            <a:r>
              <a:rPr lang="pt-PT" dirty="0" smtClean="0"/>
              <a:t>– associativa</a:t>
            </a:r>
          </a:p>
          <a:p>
            <a:pPr>
              <a:lnSpc>
                <a:spcPct val="150000"/>
              </a:lnSpc>
            </a:pPr>
            <a:endParaRPr lang="pt-PT" dirty="0" smtClean="0"/>
          </a:p>
          <a:p>
            <a:pPr>
              <a:lnSpc>
                <a:spcPct val="150000"/>
              </a:lnSpc>
            </a:pPr>
            <a:r>
              <a:rPr lang="pt-PT" dirty="0"/>
              <a:t>􀂄 Anáfora </a:t>
            </a:r>
            <a:r>
              <a:rPr lang="pt-PT" dirty="0" err="1"/>
              <a:t>co-referencial</a:t>
            </a:r>
            <a:r>
              <a:rPr lang="pt-PT" dirty="0" smtClean="0"/>
              <a:t>:</a:t>
            </a:r>
          </a:p>
          <a:p>
            <a:pPr>
              <a:lnSpc>
                <a:spcPct val="150000"/>
              </a:lnSpc>
            </a:pPr>
            <a:r>
              <a:rPr lang="pt-PT" dirty="0" smtClean="0"/>
              <a:t>􀂄 </a:t>
            </a:r>
            <a:r>
              <a:rPr lang="pt-PT" dirty="0"/>
              <a:t>O termo anafórico não é </a:t>
            </a:r>
            <a:r>
              <a:rPr lang="pt-PT" dirty="0" smtClean="0"/>
              <a:t>autónomo referencialmente </a:t>
            </a:r>
            <a:r>
              <a:rPr lang="pt-PT" dirty="0"/>
              <a:t>na medida em </a:t>
            </a:r>
            <a:r>
              <a:rPr lang="pt-PT" dirty="0" smtClean="0"/>
              <a:t>que retoma </a:t>
            </a:r>
            <a:r>
              <a:rPr lang="pt-PT" dirty="0"/>
              <a:t>total ou parcialmente o valor</a:t>
            </a:r>
          </a:p>
          <a:p>
            <a:pPr>
              <a:lnSpc>
                <a:spcPct val="150000"/>
              </a:lnSpc>
            </a:pPr>
            <a:r>
              <a:rPr lang="pt-PT" dirty="0"/>
              <a:t>referencial do termo antecedente.</a:t>
            </a:r>
            <a:endParaRPr lang="pt-PT" dirty="0" smtClean="0"/>
          </a:p>
          <a:p>
            <a:endParaRPr lang="pt-PT" dirty="0"/>
          </a:p>
          <a:p>
            <a:endParaRPr lang="pt-PT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b="1" dirty="0" smtClean="0"/>
              <a:t>Deixis e Anáfora</a:t>
            </a:r>
            <a:endParaRPr lang="pt-PT" dirty="0"/>
          </a:p>
        </p:txBody>
      </p:sp>
      <p:sp>
        <p:nvSpPr>
          <p:cNvPr id="3" name="Rectângulo 2"/>
          <p:cNvSpPr/>
          <p:nvPr/>
        </p:nvSpPr>
        <p:spPr>
          <a:xfrm>
            <a:off x="539552" y="2564904"/>
            <a:ext cx="6768752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PT" dirty="0"/>
              <a:t>􀂄 </a:t>
            </a:r>
            <a:r>
              <a:rPr lang="pt-PT" b="1" dirty="0"/>
              <a:t>Anáfora </a:t>
            </a:r>
            <a:r>
              <a:rPr lang="pt-PT" b="1" dirty="0" err="1"/>
              <a:t>co-referencial</a:t>
            </a:r>
            <a:r>
              <a:rPr lang="pt-PT" dirty="0" smtClean="0"/>
              <a:t>:</a:t>
            </a:r>
          </a:p>
          <a:p>
            <a:endParaRPr lang="pt-PT" dirty="0"/>
          </a:p>
          <a:p>
            <a:r>
              <a:rPr lang="pt-PT" dirty="0"/>
              <a:t>􀂄 Caiu </a:t>
            </a:r>
            <a:r>
              <a:rPr lang="pt-PT" dirty="0">
                <a:solidFill>
                  <a:srgbClr val="FF0000"/>
                </a:solidFill>
              </a:rPr>
              <a:t>um avião </a:t>
            </a:r>
            <a:r>
              <a:rPr lang="pt-PT" dirty="0"/>
              <a:t>em França. Segundo dizem, </a:t>
            </a:r>
            <a:r>
              <a:rPr lang="pt-PT" dirty="0">
                <a:solidFill>
                  <a:srgbClr val="FF0000"/>
                </a:solidFill>
              </a:rPr>
              <a:t>o aparelho </a:t>
            </a:r>
            <a:r>
              <a:rPr lang="pt-PT" dirty="0"/>
              <a:t>(esse avião</a:t>
            </a:r>
            <a:r>
              <a:rPr lang="pt-PT" dirty="0" smtClean="0"/>
              <a:t>) voava </a:t>
            </a:r>
            <a:r>
              <a:rPr lang="pt-PT" dirty="0"/>
              <a:t>a baixa altitude</a:t>
            </a:r>
            <a:r>
              <a:rPr lang="pt-PT" dirty="0" smtClean="0"/>
              <a:t>.</a:t>
            </a:r>
          </a:p>
          <a:p>
            <a:r>
              <a:rPr lang="pt-PT" dirty="0" smtClean="0"/>
              <a:t> </a:t>
            </a:r>
            <a:r>
              <a:rPr lang="pt-PT" b="1" dirty="0"/>
              <a:t>Anáfora </a:t>
            </a:r>
            <a:r>
              <a:rPr lang="pt-PT" b="1" dirty="0" smtClean="0"/>
              <a:t>nominal</a:t>
            </a:r>
          </a:p>
          <a:p>
            <a:endParaRPr lang="pt-PT" b="1" dirty="0"/>
          </a:p>
          <a:p>
            <a:r>
              <a:rPr lang="pt-PT" dirty="0"/>
              <a:t>􀂄 </a:t>
            </a:r>
            <a:r>
              <a:rPr lang="pt-PT" dirty="0">
                <a:solidFill>
                  <a:srgbClr val="FF0000"/>
                </a:solidFill>
              </a:rPr>
              <a:t>O João </a:t>
            </a:r>
            <a:r>
              <a:rPr lang="pt-PT" dirty="0"/>
              <a:t>está doente. Foi </a:t>
            </a:r>
            <a:r>
              <a:rPr lang="pt-PT" dirty="0">
                <a:solidFill>
                  <a:srgbClr val="FF0000"/>
                </a:solidFill>
              </a:rPr>
              <a:t>ele</a:t>
            </a:r>
            <a:r>
              <a:rPr lang="pt-PT" dirty="0"/>
              <a:t> que me disse; encontrei-</a:t>
            </a:r>
            <a:r>
              <a:rPr lang="pt-PT" dirty="0">
                <a:solidFill>
                  <a:srgbClr val="FF0000"/>
                </a:solidFill>
              </a:rPr>
              <a:t>o </a:t>
            </a:r>
            <a:r>
              <a:rPr lang="pt-PT" dirty="0"/>
              <a:t>na semana</a:t>
            </a:r>
          </a:p>
          <a:p>
            <a:r>
              <a:rPr lang="pt-PT" dirty="0"/>
              <a:t>passada.</a:t>
            </a:r>
          </a:p>
          <a:p>
            <a:r>
              <a:rPr lang="pt-PT" dirty="0" smtClean="0"/>
              <a:t> </a:t>
            </a:r>
            <a:r>
              <a:rPr lang="pt-PT" b="1" dirty="0"/>
              <a:t>Anáfora</a:t>
            </a:r>
            <a:r>
              <a:rPr lang="pt-PT" dirty="0"/>
              <a:t> </a:t>
            </a:r>
            <a:r>
              <a:rPr lang="pt-PT" b="1" dirty="0" smtClean="0"/>
              <a:t>pronominal</a:t>
            </a:r>
          </a:p>
          <a:p>
            <a:endParaRPr lang="pt-PT" b="1" dirty="0"/>
          </a:p>
          <a:p>
            <a:r>
              <a:rPr lang="pt-PT" dirty="0"/>
              <a:t>􀂄 A Ana comprou </a:t>
            </a:r>
            <a:r>
              <a:rPr lang="pt-PT" dirty="0">
                <a:solidFill>
                  <a:srgbClr val="FF0000"/>
                </a:solidFill>
              </a:rPr>
              <a:t>um cão</a:t>
            </a:r>
            <a:r>
              <a:rPr lang="pt-PT" dirty="0"/>
              <a:t>. </a:t>
            </a:r>
            <a:r>
              <a:rPr lang="pt-PT" dirty="0">
                <a:solidFill>
                  <a:srgbClr val="FF0000"/>
                </a:solidFill>
              </a:rPr>
              <a:t>O animal </a:t>
            </a:r>
            <a:r>
              <a:rPr lang="pt-PT" dirty="0"/>
              <a:t>já conhece todos os cantos da</a:t>
            </a:r>
          </a:p>
          <a:p>
            <a:r>
              <a:rPr lang="pt-PT" dirty="0"/>
              <a:t>casa.</a:t>
            </a:r>
          </a:p>
          <a:p>
            <a:r>
              <a:rPr lang="pt-PT" dirty="0"/>
              <a:t>􀂄 </a:t>
            </a:r>
            <a:r>
              <a:rPr lang="pt-PT" b="1" dirty="0"/>
              <a:t>Hiperonímia / hiponímia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b="1" dirty="0" smtClean="0"/>
              <a:t>Deixis e Anáfora</a:t>
            </a:r>
            <a:endParaRPr lang="pt-PT" dirty="0"/>
          </a:p>
        </p:txBody>
      </p:sp>
      <p:sp>
        <p:nvSpPr>
          <p:cNvPr id="3" name="Rectângulo 2"/>
          <p:cNvSpPr/>
          <p:nvPr/>
        </p:nvSpPr>
        <p:spPr>
          <a:xfrm>
            <a:off x="539552" y="2690336"/>
            <a:ext cx="6318448" cy="18928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PT" b="1" dirty="0"/>
              <a:t>Anáfora não </a:t>
            </a:r>
            <a:r>
              <a:rPr lang="pt-PT" b="1" dirty="0" err="1"/>
              <a:t>co-referencial</a:t>
            </a:r>
            <a:r>
              <a:rPr lang="pt-PT" dirty="0" smtClean="0"/>
              <a:t>:</a:t>
            </a:r>
          </a:p>
          <a:p>
            <a:endParaRPr lang="pt-PT" dirty="0"/>
          </a:p>
          <a:p>
            <a:pPr algn="just">
              <a:lnSpc>
                <a:spcPct val="150000"/>
              </a:lnSpc>
            </a:pPr>
            <a:r>
              <a:rPr lang="pt-PT" dirty="0"/>
              <a:t>􀂄 O termo anafórico e o termo </a:t>
            </a:r>
            <a:r>
              <a:rPr lang="pt-PT" dirty="0" smtClean="0"/>
              <a:t>antecedente têm </a:t>
            </a:r>
            <a:r>
              <a:rPr lang="pt-PT" dirty="0"/>
              <a:t>autonomia referencial podendo </a:t>
            </a:r>
            <a:r>
              <a:rPr lang="pt-PT" dirty="0" smtClean="0"/>
              <a:t> a </a:t>
            </a:r>
            <a:r>
              <a:rPr lang="pt-PT" dirty="0" smtClean="0"/>
              <a:t>relação </a:t>
            </a:r>
            <a:r>
              <a:rPr lang="pt-PT" dirty="0"/>
              <a:t>ser estabelecida no léxico, no</a:t>
            </a:r>
          </a:p>
          <a:p>
            <a:pPr algn="just">
              <a:lnSpc>
                <a:spcPct val="150000"/>
              </a:lnSpc>
            </a:pPr>
            <a:r>
              <a:rPr lang="pt-PT" dirty="0"/>
              <a:t>texto/discurso ou em ambos.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b="1" dirty="0" smtClean="0"/>
              <a:t>Deixis e Anáfora</a:t>
            </a:r>
            <a:endParaRPr lang="pt-PT" dirty="0"/>
          </a:p>
        </p:txBody>
      </p:sp>
      <p:sp>
        <p:nvSpPr>
          <p:cNvPr id="3" name="Rectângulo 2"/>
          <p:cNvSpPr/>
          <p:nvPr/>
        </p:nvSpPr>
        <p:spPr>
          <a:xfrm>
            <a:off x="539552" y="1997839"/>
            <a:ext cx="6912768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PT" dirty="0"/>
              <a:t>􀂄 </a:t>
            </a:r>
            <a:r>
              <a:rPr lang="pt-PT" b="1" dirty="0"/>
              <a:t>Anáfora não </a:t>
            </a:r>
            <a:r>
              <a:rPr lang="pt-PT" b="1" dirty="0" err="1"/>
              <a:t>co-referencial</a:t>
            </a:r>
            <a:r>
              <a:rPr lang="pt-PT" dirty="0" smtClean="0"/>
              <a:t>:</a:t>
            </a:r>
          </a:p>
          <a:p>
            <a:endParaRPr lang="pt-PT" dirty="0"/>
          </a:p>
          <a:p>
            <a:r>
              <a:rPr lang="pt-PT" dirty="0"/>
              <a:t>􀂄 Ex: </a:t>
            </a:r>
            <a:r>
              <a:rPr lang="pt-PT" dirty="0">
                <a:solidFill>
                  <a:srgbClr val="FF0000"/>
                </a:solidFill>
              </a:rPr>
              <a:t>A sala de aulas </a:t>
            </a:r>
            <a:r>
              <a:rPr lang="pt-PT" dirty="0"/>
              <a:t>está degradada. </a:t>
            </a:r>
            <a:r>
              <a:rPr lang="pt-PT" dirty="0">
                <a:solidFill>
                  <a:srgbClr val="FF0000"/>
                </a:solidFill>
              </a:rPr>
              <a:t>As carteiras </a:t>
            </a:r>
            <a:r>
              <a:rPr lang="pt-PT" dirty="0"/>
              <a:t>estão todas</a:t>
            </a:r>
          </a:p>
          <a:p>
            <a:r>
              <a:rPr lang="pt-PT" dirty="0"/>
              <a:t>riscadas.</a:t>
            </a:r>
          </a:p>
          <a:p>
            <a:r>
              <a:rPr lang="pt-PT" dirty="0"/>
              <a:t>􀂄 Ex: Comprei </a:t>
            </a:r>
            <a:r>
              <a:rPr lang="pt-PT" dirty="0">
                <a:solidFill>
                  <a:srgbClr val="FF0000"/>
                </a:solidFill>
              </a:rPr>
              <a:t>um televisor </a:t>
            </a:r>
            <a:r>
              <a:rPr lang="pt-PT" dirty="0" smtClean="0">
                <a:solidFill>
                  <a:srgbClr val="FF0000"/>
                </a:solidFill>
              </a:rPr>
              <a:t> </a:t>
            </a:r>
            <a:r>
              <a:rPr lang="pt-PT" dirty="0" smtClean="0"/>
              <a:t>mas </a:t>
            </a:r>
            <a:r>
              <a:rPr lang="pt-PT" dirty="0">
                <a:solidFill>
                  <a:srgbClr val="FF0000"/>
                </a:solidFill>
              </a:rPr>
              <a:t>o comando </a:t>
            </a:r>
            <a:r>
              <a:rPr lang="pt-PT" dirty="0"/>
              <a:t>não funciona.</a:t>
            </a:r>
          </a:p>
          <a:p>
            <a:r>
              <a:rPr lang="pt-PT" dirty="0"/>
              <a:t>􀂄 Ex: Fui à </a:t>
            </a:r>
            <a:r>
              <a:rPr lang="pt-PT" dirty="0">
                <a:solidFill>
                  <a:srgbClr val="FF0000"/>
                </a:solidFill>
              </a:rPr>
              <a:t>casa</a:t>
            </a:r>
            <a:r>
              <a:rPr lang="pt-PT" dirty="0"/>
              <a:t> nova da Paula; gostei imenso das </a:t>
            </a:r>
            <a:r>
              <a:rPr lang="pt-PT" dirty="0">
                <a:solidFill>
                  <a:srgbClr val="FF0000"/>
                </a:solidFill>
              </a:rPr>
              <a:t>janelas</a:t>
            </a:r>
            <a:r>
              <a:rPr lang="pt-PT" dirty="0"/>
              <a:t>.</a:t>
            </a:r>
          </a:p>
          <a:p>
            <a:endParaRPr lang="pt-PT" dirty="0" smtClean="0"/>
          </a:p>
          <a:p>
            <a:r>
              <a:rPr lang="pt-PT" dirty="0" smtClean="0"/>
              <a:t>􀂄 Holonímia </a:t>
            </a:r>
            <a:r>
              <a:rPr lang="pt-PT" dirty="0"/>
              <a:t>/ Meronímia</a:t>
            </a:r>
          </a:p>
          <a:p>
            <a:r>
              <a:rPr lang="pt-PT" dirty="0"/>
              <a:t>􀂄 Associativa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b="1" dirty="0" smtClean="0"/>
              <a:t>Deixis e Anáfora</a:t>
            </a:r>
            <a:endParaRPr lang="pt-PT" dirty="0"/>
          </a:p>
        </p:txBody>
      </p:sp>
      <p:sp>
        <p:nvSpPr>
          <p:cNvPr id="3" name="Rectângulo 2"/>
          <p:cNvSpPr/>
          <p:nvPr/>
        </p:nvSpPr>
        <p:spPr>
          <a:xfrm>
            <a:off x="539552" y="2420889"/>
            <a:ext cx="6984776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PT" dirty="0"/>
              <a:t>􀂄 </a:t>
            </a:r>
            <a:r>
              <a:rPr lang="pt-PT" b="1" dirty="0"/>
              <a:t>Anáfora temporal</a:t>
            </a:r>
            <a:r>
              <a:rPr lang="pt-PT" dirty="0" smtClean="0"/>
              <a:t>:</a:t>
            </a:r>
          </a:p>
          <a:p>
            <a:endParaRPr lang="pt-PT" dirty="0"/>
          </a:p>
          <a:p>
            <a:r>
              <a:rPr lang="pt-PT" dirty="0"/>
              <a:t>􀂄 Construção de uma expressão temporal </a:t>
            </a:r>
            <a:r>
              <a:rPr lang="pt-PT" dirty="0" smtClean="0"/>
              <a:t>a partir </a:t>
            </a:r>
            <a:r>
              <a:rPr lang="pt-PT" dirty="0"/>
              <a:t>da interpretação de um </a:t>
            </a:r>
            <a:r>
              <a:rPr lang="pt-PT" dirty="0" smtClean="0"/>
              <a:t>termo antecedente.</a:t>
            </a:r>
          </a:p>
          <a:p>
            <a:endParaRPr lang="pt-PT" dirty="0"/>
          </a:p>
          <a:p>
            <a:r>
              <a:rPr lang="pt-PT" dirty="0"/>
              <a:t>􀂄 </a:t>
            </a:r>
            <a:r>
              <a:rPr lang="pt-PT" b="1" dirty="0"/>
              <a:t>Anáfora temporal</a:t>
            </a:r>
            <a:r>
              <a:rPr lang="pt-PT" dirty="0" smtClean="0"/>
              <a:t>:</a:t>
            </a:r>
          </a:p>
          <a:p>
            <a:endParaRPr lang="pt-PT" dirty="0"/>
          </a:p>
          <a:p>
            <a:r>
              <a:rPr lang="pt-PT" dirty="0"/>
              <a:t>􀂄 Ex: O João faz 18 anos </a:t>
            </a:r>
            <a:r>
              <a:rPr lang="pt-PT" dirty="0">
                <a:solidFill>
                  <a:srgbClr val="FF0000"/>
                </a:solidFill>
              </a:rPr>
              <a:t>no dia 2 de Julho de 2001</a:t>
            </a:r>
            <a:r>
              <a:rPr lang="pt-PT" dirty="0" smtClean="0"/>
              <a:t>. </a:t>
            </a:r>
            <a:r>
              <a:rPr lang="pt-PT" dirty="0" smtClean="0">
                <a:solidFill>
                  <a:srgbClr val="FF0000"/>
                </a:solidFill>
              </a:rPr>
              <a:t>No </a:t>
            </a:r>
            <a:r>
              <a:rPr lang="pt-PT" dirty="0">
                <a:solidFill>
                  <a:srgbClr val="FF0000"/>
                </a:solidFill>
              </a:rPr>
              <a:t>dia seguinte</a:t>
            </a:r>
            <a:r>
              <a:rPr lang="pt-PT" dirty="0"/>
              <a:t>, parte para uma grande </a:t>
            </a:r>
            <a:r>
              <a:rPr lang="pt-PT" dirty="0" smtClean="0"/>
              <a:t>viagem pela </a:t>
            </a:r>
            <a:r>
              <a:rPr lang="pt-PT" dirty="0"/>
              <a:t>Europa</a:t>
            </a:r>
            <a:r>
              <a:rPr lang="pt-PT" dirty="0" smtClean="0"/>
              <a:t>.</a:t>
            </a:r>
          </a:p>
          <a:p>
            <a:endParaRPr lang="pt-PT" dirty="0"/>
          </a:p>
          <a:p>
            <a:r>
              <a:rPr lang="pt-PT" dirty="0"/>
              <a:t>􀂄 Ex: </a:t>
            </a:r>
            <a:r>
              <a:rPr lang="pt-PT" dirty="0">
                <a:solidFill>
                  <a:srgbClr val="FF0000"/>
                </a:solidFill>
              </a:rPr>
              <a:t>No dia da Criança</a:t>
            </a:r>
            <a:r>
              <a:rPr lang="pt-PT" dirty="0"/>
              <a:t>, os meninos foram </a:t>
            </a:r>
            <a:r>
              <a:rPr lang="pt-PT" dirty="0" smtClean="0"/>
              <a:t>passear e</a:t>
            </a:r>
            <a:r>
              <a:rPr lang="pt-PT" dirty="0"/>
              <a:t>, </a:t>
            </a:r>
            <a:r>
              <a:rPr lang="pt-PT" dirty="0">
                <a:solidFill>
                  <a:srgbClr val="FF0000"/>
                </a:solidFill>
              </a:rPr>
              <a:t>na véspera</a:t>
            </a:r>
            <a:r>
              <a:rPr lang="pt-PT" dirty="0"/>
              <a:t>, fizeram um trabalho para dar </a:t>
            </a:r>
            <a:r>
              <a:rPr lang="pt-PT" dirty="0" smtClean="0"/>
              <a:t>aos pais</a:t>
            </a:r>
            <a:r>
              <a:rPr lang="pt-PT" dirty="0"/>
              <a:t>.</a:t>
            </a:r>
            <a:endParaRPr lang="pt-PT" dirty="0" smtClean="0"/>
          </a:p>
          <a:p>
            <a:endParaRPr lang="pt-PT" dirty="0"/>
          </a:p>
          <a:p>
            <a:endParaRPr lang="pt-PT" dirty="0" smtClean="0"/>
          </a:p>
          <a:p>
            <a:endParaRPr lang="pt-PT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b="1" dirty="0" smtClean="0"/>
              <a:t>Deixis e Anáfora</a:t>
            </a:r>
            <a:endParaRPr lang="pt-PT" dirty="0"/>
          </a:p>
        </p:txBody>
      </p:sp>
      <p:sp>
        <p:nvSpPr>
          <p:cNvPr id="5" name="Rectângulo 4"/>
          <p:cNvSpPr/>
          <p:nvPr/>
        </p:nvSpPr>
        <p:spPr>
          <a:xfrm>
            <a:off x="971600" y="2274838"/>
            <a:ext cx="6408712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PT" dirty="0"/>
              <a:t>􀂄 </a:t>
            </a:r>
            <a:r>
              <a:rPr lang="pt-PT" b="1" dirty="0"/>
              <a:t>Deixis</a:t>
            </a:r>
            <a:r>
              <a:rPr lang="pt-PT" dirty="0" smtClean="0"/>
              <a:t>:</a:t>
            </a:r>
          </a:p>
          <a:p>
            <a:endParaRPr lang="pt-PT" dirty="0"/>
          </a:p>
          <a:p>
            <a:pPr algn="just">
              <a:lnSpc>
                <a:spcPct val="150000"/>
              </a:lnSpc>
            </a:pPr>
            <a:r>
              <a:rPr lang="pt-PT" dirty="0"/>
              <a:t>􀂄 Fenómeno de referenciação dependente </a:t>
            </a:r>
            <a:r>
              <a:rPr lang="pt-PT" dirty="0" smtClean="0"/>
              <a:t>e constitutiva </a:t>
            </a:r>
            <a:r>
              <a:rPr lang="pt-PT" dirty="0"/>
              <a:t>da enunciação. Os </a:t>
            </a:r>
            <a:r>
              <a:rPr lang="pt-PT" dirty="0" smtClean="0"/>
              <a:t>deícticos apontam </a:t>
            </a:r>
            <a:r>
              <a:rPr lang="pt-PT" dirty="0"/>
              <a:t>verbalmente para realidades</a:t>
            </a:r>
          </a:p>
          <a:p>
            <a:pPr algn="just">
              <a:lnSpc>
                <a:spcPct val="150000"/>
              </a:lnSpc>
            </a:pPr>
            <a:r>
              <a:rPr lang="pt-PT" dirty="0"/>
              <a:t>específicas do </a:t>
            </a:r>
            <a:r>
              <a:rPr lang="pt-PT" dirty="0" err="1"/>
              <a:t>acto</a:t>
            </a:r>
            <a:r>
              <a:rPr lang="pt-PT" dirty="0"/>
              <a:t> enunciativo (</a:t>
            </a:r>
            <a:r>
              <a:rPr lang="pt-PT" dirty="0" smtClean="0"/>
              <a:t>contexto situacional</a:t>
            </a:r>
            <a:r>
              <a:rPr lang="pt-PT" dirty="0"/>
              <a:t>). Cada situação é única </a:t>
            </a:r>
            <a:r>
              <a:rPr lang="pt-PT" dirty="0" smtClean="0"/>
              <a:t>e irrepetível</a:t>
            </a:r>
            <a:r>
              <a:rPr lang="pt-PT" dirty="0"/>
              <a:t>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b="1" dirty="0" smtClean="0"/>
              <a:t>Deixis e Anáfora</a:t>
            </a:r>
            <a:endParaRPr lang="pt-PT" dirty="0"/>
          </a:p>
        </p:txBody>
      </p:sp>
      <p:sp>
        <p:nvSpPr>
          <p:cNvPr id="3" name="Rectângulo 2"/>
          <p:cNvSpPr/>
          <p:nvPr/>
        </p:nvSpPr>
        <p:spPr>
          <a:xfrm>
            <a:off x="539552" y="2413338"/>
            <a:ext cx="6624736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PT" dirty="0"/>
              <a:t>􀂄 </a:t>
            </a:r>
            <a:r>
              <a:rPr lang="pt-PT" b="1" dirty="0"/>
              <a:t>Referência deíctica</a:t>
            </a:r>
            <a:r>
              <a:rPr lang="pt-PT" dirty="0" smtClean="0"/>
              <a:t>:</a:t>
            </a:r>
          </a:p>
          <a:p>
            <a:endParaRPr lang="pt-PT" dirty="0"/>
          </a:p>
          <a:p>
            <a:pPr>
              <a:lnSpc>
                <a:spcPct val="150000"/>
              </a:lnSpc>
            </a:pPr>
            <a:r>
              <a:rPr lang="pt-PT" dirty="0"/>
              <a:t>􀂄 A construção do valor referencial de </a:t>
            </a:r>
            <a:r>
              <a:rPr lang="pt-PT" dirty="0" smtClean="0"/>
              <a:t>uma expressão depende </a:t>
            </a:r>
            <a:r>
              <a:rPr lang="pt-PT" dirty="0"/>
              <a:t>do conhecimento </a:t>
            </a:r>
            <a:r>
              <a:rPr lang="pt-PT" dirty="0" smtClean="0"/>
              <a:t>das coordenadas </a:t>
            </a:r>
            <a:r>
              <a:rPr lang="pt-PT" dirty="0"/>
              <a:t>enunciativas (pessoa, tempo e</a:t>
            </a:r>
          </a:p>
          <a:p>
            <a:pPr>
              <a:lnSpc>
                <a:spcPct val="150000"/>
              </a:lnSpc>
            </a:pPr>
            <a:r>
              <a:rPr lang="pt-PT" dirty="0"/>
              <a:t>espaço</a:t>
            </a:r>
            <a:r>
              <a:rPr lang="pt-PT" dirty="0" smtClean="0"/>
              <a:t>): o </a:t>
            </a:r>
            <a:r>
              <a:rPr lang="pt-PT" dirty="0"/>
              <a:t>sujeito que enuncia, o sujeito </a:t>
            </a:r>
            <a:r>
              <a:rPr lang="pt-PT" dirty="0" smtClean="0"/>
              <a:t>a quem </a:t>
            </a:r>
            <a:r>
              <a:rPr lang="pt-PT" dirty="0"/>
              <a:t>se dirige a enunciação, o tempo e </a:t>
            </a:r>
            <a:r>
              <a:rPr lang="pt-PT" dirty="0" smtClean="0"/>
              <a:t>o espaço </a:t>
            </a:r>
            <a:r>
              <a:rPr lang="pt-PT" dirty="0"/>
              <a:t>da enunciação.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b="1" dirty="0" smtClean="0"/>
              <a:t>Deixis e Anáfora</a:t>
            </a:r>
            <a:endParaRPr lang="pt-PT" dirty="0"/>
          </a:p>
        </p:txBody>
      </p:sp>
      <p:sp>
        <p:nvSpPr>
          <p:cNvPr id="3" name="Rectângulo 2"/>
          <p:cNvSpPr/>
          <p:nvPr/>
        </p:nvSpPr>
        <p:spPr>
          <a:xfrm>
            <a:off x="539552" y="2274838"/>
            <a:ext cx="6318448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PT" dirty="0"/>
              <a:t>􀂄 </a:t>
            </a:r>
            <a:r>
              <a:rPr lang="pt-PT" b="1" dirty="0"/>
              <a:t>Deícticos ≠ Signos </a:t>
            </a:r>
            <a:r>
              <a:rPr lang="pt-PT" b="1" dirty="0" smtClean="0"/>
              <a:t>linguísticos</a:t>
            </a:r>
          </a:p>
          <a:p>
            <a:endParaRPr lang="pt-PT" dirty="0"/>
          </a:p>
          <a:p>
            <a:r>
              <a:rPr lang="pt-PT" dirty="0"/>
              <a:t>􀂄 </a:t>
            </a:r>
            <a:r>
              <a:rPr lang="pt-PT" b="1" dirty="0"/>
              <a:t>Deícticos</a:t>
            </a:r>
            <a:r>
              <a:rPr lang="pt-PT" dirty="0"/>
              <a:t> – referência </a:t>
            </a:r>
            <a:r>
              <a:rPr lang="pt-PT" dirty="0" smtClean="0"/>
              <a:t>variável, apontam </a:t>
            </a:r>
            <a:r>
              <a:rPr lang="pt-PT" dirty="0"/>
              <a:t>para </a:t>
            </a:r>
            <a:r>
              <a:rPr lang="pt-PT" dirty="0" err="1"/>
              <a:t>objectos</a:t>
            </a:r>
            <a:r>
              <a:rPr lang="pt-PT" dirty="0"/>
              <a:t>, entidades </a:t>
            </a:r>
            <a:r>
              <a:rPr lang="pt-PT" dirty="0" smtClean="0"/>
              <a:t>ou processos </a:t>
            </a:r>
            <a:r>
              <a:rPr lang="pt-PT" dirty="0"/>
              <a:t>constitutivos do </a:t>
            </a:r>
            <a:r>
              <a:rPr lang="pt-PT" dirty="0" smtClean="0"/>
              <a:t>contexto situacional</a:t>
            </a:r>
            <a:r>
              <a:rPr lang="pt-PT" dirty="0"/>
              <a:t>. (</a:t>
            </a:r>
            <a:r>
              <a:rPr lang="pt-PT" dirty="0">
                <a:solidFill>
                  <a:srgbClr val="FF0000"/>
                </a:solidFill>
              </a:rPr>
              <a:t>Deixis</a:t>
            </a:r>
            <a:r>
              <a:rPr lang="pt-PT" dirty="0" smtClean="0"/>
              <a:t>)</a:t>
            </a:r>
          </a:p>
          <a:p>
            <a:endParaRPr lang="pt-PT" dirty="0"/>
          </a:p>
          <a:p>
            <a:r>
              <a:rPr lang="pt-PT" dirty="0"/>
              <a:t>􀂄 </a:t>
            </a:r>
            <a:r>
              <a:rPr lang="pt-PT" b="1" dirty="0"/>
              <a:t>Signos linguísticos </a:t>
            </a:r>
            <a:r>
              <a:rPr lang="pt-PT" dirty="0"/>
              <a:t>– referência estável </a:t>
            </a:r>
            <a:r>
              <a:rPr lang="pt-PT" dirty="0" smtClean="0"/>
              <a:t>e permanente</a:t>
            </a:r>
            <a:r>
              <a:rPr lang="pt-PT" dirty="0"/>
              <a:t>, independentes da situação.</a:t>
            </a:r>
          </a:p>
          <a:p>
            <a:r>
              <a:rPr lang="pt-PT" dirty="0"/>
              <a:t>(</a:t>
            </a:r>
            <a:r>
              <a:rPr lang="pt-PT" dirty="0">
                <a:solidFill>
                  <a:srgbClr val="FF0000"/>
                </a:solidFill>
              </a:rPr>
              <a:t>Anáfora</a:t>
            </a:r>
            <a:r>
              <a:rPr lang="pt-PT" dirty="0"/>
              <a:t>)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b="1" dirty="0" smtClean="0"/>
              <a:t>Deixis e Anáfora</a:t>
            </a:r>
            <a:endParaRPr lang="pt-PT" dirty="0"/>
          </a:p>
        </p:txBody>
      </p:sp>
      <p:sp>
        <p:nvSpPr>
          <p:cNvPr id="3" name="Rectângulo 2"/>
          <p:cNvSpPr/>
          <p:nvPr/>
        </p:nvSpPr>
        <p:spPr>
          <a:xfrm>
            <a:off x="2286000" y="2828836"/>
            <a:ext cx="4572000" cy="203132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pt-PT" dirty="0"/>
              <a:t>􀂄 </a:t>
            </a:r>
            <a:r>
              <a:rPr lang="pt-PT" b="1" dirty="0">
                <a:solidFill>
                  <a:srgbClr val="FF0000"/>
                </a:solidFill>
              </a:rPr>
              <a:t>Deixis</a:t>
            </a:r>
            <a:r>
              <a:rPr lang="pt-PT" b="1" dirty="0" smtClean="0"/>
              <a:t>:</a:t>
            </a:r>
          </a:p>
          <a:p>
            <a:pPr>
              <a:lnSpc>
                <a:spcPct val="150000"/>
              </a:lnSpc>
            </a:pPr>
            <a:endParaRPr lang="pt-PT" dirty="0"/>
          </a:p>
          <a:p>
            <a:pPr>
              <a:lnSpc>
                <a:spcPct val="150000"/>
              </a:lnSpc>
            </a:pPr>
            <a:r>
              <a:rPr lang="pt-PT" dirty="0"/>
              <a:t>􀂄 Deixis pessoal</a:t>
            </a:r>
          </a:p>
          <a:p>
            <a:pPr>
              <a:lnSpc>
                <a:spcPct val="150000"/>
              </a:lnSpc>
            </a:pPr>
            <a:r>
              <a:rPr lang="pt-PT" dirty="0"/>
              <a:t>􀂄 Deixis temporal</a:t>
            </a:r>
          </a:p>
          <a:p>
            <a:pPr>
              <a:lnSpc>
                <a:spcPct val="150000"/>
              </a:lnSpc>
            </a:pPr>
            <a:r>
              <a:rPr lang="pt-PT" dirty="0"/>
              <a:t>􀂄 Deixis espacial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b="1" dirty="0" smtClean="0"/>
              <a:t>Deixis e Anáfora</a:t>
            </a:r>
            <a:endParaRPr lang="pt-PT" dirty="0"/>
          </a:p>
        </p:txBody>
      </p:sp>
      <p:sp>
        <p:nvSpPr>
          <p:cNvPr id="3" name="Rectângulo 2"/>
          <p:cNvSpPr/>
          <p:nvPr/>
        </p:nvSpPr>
        <p:spPr>
          <a:xfrm>
            <a:off x="467544" y="2136339"/>
            <a:ext cx="6390456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PT" dirty="0"/>
              <a:t>􀂄 </a:t>
            </a:r>
            <a:r>
              <a:rPr lang="pt-PT" b="1" dirty="0"/>
              <a:t>Deixis Pessoal</a:t>
            </a:r>
            <a:r>
              <a:rPr lang="pt-PT" dirty="0" smtClean="0"/>
              <a:t>:</a:t>
            </a:r>
          </a:p>
          <a:p>
            <a:endParaRPr lang="pt-PT" dirty="0"/>
          </a:p>
          <a:p>
            <a:pPr>
              <a:lnSpc>
                <a:spcPct val="150000"/>
              </a:lnSpc>
            </a:pPr>
            <a:r>
              <a:rPr lang="pt-PT" dirty="0"/>
              <a:t>􀂄 A codificação dos papéis dos participantes </a:t>
            </a:r>
            <a:r>
              <a:rPr lang="pt-PT" dirty="0" smtClean="0"/>
              <a:t>é feita </a:t>
            </a:r>
            <a:r>
              <a:rPr lang="pt-PT" dirty="0"/>
              <a:t>no </a:t>
            </a:r>
            <a:r>
              <a:rPr lang="pt-PT" dirty="0" err="1"/>
              <a:t>acto</a:t>
            </a:r>
            <a:r>
              <a:rPr lang="pt-PT" dirty="0"/>
              <a:t> comunicativo através </a:t>
            </a:r>
            <a:r>
              <a:rPr lang="pt-PT" dirty="0" smtClean="0"/>
              <a:t>da categoria </a:t>
            </a:r>
            <a:r>
              <a:rPr lang="pt-PT" dirty="0"/>
              <a:t>gramatical de “pessoa”. </a:t>
            </a:r>
            <a:r>
              <a:rPr lang="pt-PT" dirty="0" smtClean="0"/>
              <a:t>O ponto de referência  é o </a:t>
            </a:r>
            <a:r>
              <a:rPr lang="pt-PT" dirty="0"/>
              <a:t>próprio sujeito </a:t>
            </a:r>
            <a:r>
              <a:rPr lang="pt-PT" dirty="0" smtClean="0"/>
              <a:t>que fala </a:t>
            </a:r>
            <a:r>
              <a:rPr lang="pt-PT" dirty="0"/>
              <a:t>- “eu” - (locutor) no espaço e </a:t>
            </a:r>
            <a:r>
              <a:rPr lang="pt-PT" dirty="0" smtClean="0"/>
              <a:t>no momento </a:t>
            </a:r>
            <a:r>
              <a:rPr lang="pt-PT" dirty="0"/>
              <a:t>em que </a:t>
            </a:r>
            <a:r>
              <a:rPr lang="pt-PT" dirty="0" smtClean="0"/>
              <a:t>fala (aqui e agora).</a:t>
            </a:r>
            <a:endParaRPr lang="pt-PT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b="1" dirty="0" smtClean="0"/>
              <a:t>Deixis e Anáfora</a:t>
            </a:r>
            <a:endParaRPr lang="pt-PT" dirty="0"/>
          </a:p>
        </p:txBody>
      </p:sp>
      <p:sp>
        <p:nvSpPr>
          <p:cNvPr id="3" name="Rectângulo 2"/>
          <p:cNvSpPr/>
          <p:nvPr/>
        </p:nvSpPr>
        <p:spPr>
          <a:xfrm>
            <a:off x="467544" y="2852936"/>
            <a:ext cx="6372200" cy="46628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PT" dirty="0"/>
              <a:t>􀂄 </a:t>
            </a:r>
            <a:r>
              <a:rPr lang="pt-PT" b="1" dirty="0"/>
              <a:t>Deixis Pessoal</a:t>
            </a:r>
            <a:r>
              <a:rPr lang="pt-PT" dirty="0" smtClean="0"/>
              <a:t>:</a:t>
            </a:r>
          </a:p>
          <a:p>
            <a:endParaRPr lang="pt-PT" dirty="0"/>
          </a:p>
          <a:p>
            <a:pPr>
              <a:lnSpc>
                <a:spcPct val="150000"/>
              </a:lnSpc>
            </a:pPr>
            <a:r>
              <a:rPr lang="pt-PT" dirty="0"/>
              <a:t>􀂄 Manifesta-se nos pronomes pessoais</a:t>
            </a:r>
            <a:r>
              <a:rPr lang="pt-PT" dirty="0" smtClean="0"/>
              <a:t>, possessivos </a:t>
            </a:r>
            <a:r>
              <a:rPr lang="pt-PT" dirty="0"/>
              <a:t>e na flexão verbal. </a:t>
            </a:r>
            <a:r>
              <a:rPr lang="pt-PT" dirty="0" smtClean="0"/>
              <a:t>Esta coordenada </a:t>
            </a:r>
            <a:r>
              <a:rPr lang="pt-PT" dirty="0"/>
              <a:t>gera todas as outras</a:t>
            </a:r>
            <a:r>
              <a:rPr lang="pt-PT" dirty="0" smtClean="0"/>
              <a:t>.</a:t>
            </a:r>
          </a:p>
          <a:p>
            <a:endParaRPr lang="pt-PT" dirty="0"/>
          </a:p>
          <a:p>
            <a:endParaRPr lang="pt-PT" dirty="0" smtClean="0"/>
          </a:p>
          <a:p>
            <a:r>
              <a:rPr lang="pt-PT" dirty="0"/>
              <a:t>􀂄 </a:t>
            </a:r>
            <a:r>
              <a:rPr lang="pt-PT" b="1" dirty="0"/>
              <a:t>Deixis Pessoal</a:t>
            </a:r>
            <a:r>
              <a:rPr lang="pt-PT" dirty="0" smtClean="0"/>
              <a:t>:</a:t>
            </a:r>
          </a:p>
          <a:p>
            <a:endParaRPr lang="pt-PT" dirty="0"/>
          </a:p>
          <a:p>
            <a:pPr>
              <a:lnSpc>
                <a:spcPct val="150000"/>
              </a:lnSpc>
            </a:pPr>
            <a:r>
              <a:rPr lang="pt-PT" dirty="0"/>
              <a:t>􀂄 Ex: (</a:t>
            </a:r>
            <a:r>
              <a:rPr lang="pt-PT" dirty="0">
                <a:solidFill>
                  <a:srgbClr val="FF0000"/>
                </a:solidFill>
              </a:rPr>
              <a:t>eu</a:t>
            </a:r>
            <a:r>
              <a:rPr lang="pt-PT" dirty="0"/>
              <a:t>) Vou estudar. E </a:t>
            </a:r>
            <a:r>
              <a:rPr lang="pt-PT" dirty="0">
                <a:solidFill>
                  <a:srgbClr val="FF0000"/>
                </a:solidFill>
              </a:rPr>
              <a:t>tu</a:t>
            </a:r>
            <a:r>
              <a:rPr lang="pt-PT" dirty="0"/>
              <a:t>?</a:t>
            </a:r>
          </a:p>
          <a:p>
            <a:pPr>
              <a:lnSpc>
                <a:spcPct val="150000"/>
              </a:lnSpc>
            </a:pPr>
            <a:r>
              <a:rPr lang="pt-PT" dirty="0"/>
              <a:t>􀂄 Ex: (</a:t>
            </a:r>
            <a:r>
              <a:rPr lang="pt-PT" dirty="0">
                <a:solidFill>
                  <a:srgbClr val="FF0000"/>
                </a:solidFill>
              </a:rPr>
              <a:t>nós</a:t>
            </a:r>
            <a:r>
              <a:rPr lang="pt-PT" dirty="0"/>
              <a:t>)Temos de fazer um trabalho.</a:t>
            </a:r>
          </a:p>
          <a:p>
            <a:pPr>
              <a:lnSpc>
                <a:spcPct val="150000"/>
              </a:lnSpc>
            </a:pPr>
            <a:r>
              <a:rPr lang="pt-PT" dirty="0"/>
              <a:t>􀂄 Ex: Foste à </a:t>
            </a:r>
            <a:r>
              <a:rPr lang="pt-PT" dirty="0">
                <a:solidFill>
                  <a:srgbClr val="FF0000"/>
                </a:solidFill>
              </a:rPr>
              <a:t>nossa </a:t>
            </a:r>
            <a:r>
              <a:rPr lang="pt-PT" dirty="0"/>
              <a:t>Escola?</a:t>
            </a:r>
            <a:endParaRPr lang="pt-PT" dirty="0" smtClean="0"/>
          </a:p>
          <a:p>
            <a:endParaRPr lang="pt-PT" dirty="0"/>
          </a:p>
          <a:p>
            <a:endParaRPr lang="pt-PT" dirty="0" smtClean="0"/>
          </a:p>
          <a:p>
            <a:endParaRPr lang="pt-PT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b="1" dirty="0" smtClean="0"/>
              <a:t>Deixis e Anáfora</a:t>
            </a:r>
            <a:endParaRPr lang="pt-PT" dirty="0"/>
          </a:p>
        </p:txBody>
      </p:sp>
      <p:sp>
        <p:nvSpPr>
          <p:cNvPr id="3" name="Rectângulo 2"/>
          <p:cNvSpPr/>
          <p:nvPr/>
        </p:nvSpPr>
        <p:spPr>
          <a:xfrm>
            <a:off x="539552" y="2136339"/>
            <a:ext cx="6696744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PT" dirty="0"/>
              <a:t>􀂄 </a:t>
            </a:r>
            <a:r>
              <a:rPr lang="pt-PT" b="1" dirty="0"/>
              <a:t>Deixis Temporal</a:t>
            </a:r>
            <a:r>
              <a:rPr lang="pt-PT" b="1" dirty="0" smtClean="0"/>
              <a:t>:</a:t>
            </a:r>
          </a:p>
          <a:p>
            <a:endParaRPr lang="pt-PT" dirty="0"/>
          </a:p>
          <a:p>
            <a:pPr>
              <a:lnSpc>
                <a:spcPct val="150000"/>
              </a:lnSpc>
            </a:pPr>
            <a:r>
              <a:rPr lang="pt-PT" dirty="0"/>
              <a:t>􀂄 O tempo linguístico expressa-se através </a:t>
            </a:r>
            <a:r>
              <a:rPr lang="pt-PT" dirty="0" smtClean="0"/>
              <a:t>dos </a:t>
            </a:r>
            <a:r>
              <a:rPr lang="pt-PT" b="1" dirty="0" smtClean="0"/>
              <a:t>tempos </a:t>
            </a:r>
            <a:r>
              <a:rPr lang="pt-PT" b="1" dirty="0"/>
              <a:t>verbais</a:t>
            </a:r>
            <a:r>
              <a:rPr lang="pt-PT" dirty="0"/>
              <a:t>, </a:t>
            </a:r>
            <a:r>
              <a:rPr lang="pt-PT" b="1" dirty="0"/>
              <a:t>advérbios</a:t>
            </a:r>
            <a:r>
              <a:rPr lang="pt-PT" dirty="0"/>
              <a:t> e </a:t>
            </a:r>
            <a:r>
              <a:rPr lang="pt-PT" b="1" dirty="0" smtClean="0"/>
              <a:t>locuções adverbiais </a:t>
            </a:r>
            <a:r>
              <a:rPr lang="pt-PT" dirty="0"/>
              <a:t>temporais, está organicamente</a:t>
            </a:r>
          </a:p>
          <a:p>
            <a:pPr>
              <a:lnSpc>
                <a:spcPct val="150000"/>
              </a:lnSpc>
            </a:pPr>
            <a:r>
              <a:rPr lang="pt-PT" dirty="0"/>
              <a:t>ligado ao exercício da fala e ordena-se </a:t>
            </a:r>
            <a:r>
              <a:rPr lang="pt-PT" dirty="0" smtClean="0"/>
              <a:t>em função </a:t>
            </a:r>
            <a:r>
              <a:rPr lang="pt-PT" dirty="0"/>
              <a:t>desse ponto de </a:t>
            </a:r>
            <a:r>
              <a:rPr lang="pt-PT" dirty="0" smtClean="0"/>
              <a:t>referência fundamental </a:t>
            </a:r>
            <a:r>
              <a:rPr lang="pt-PT" dirty="0"/>
              <a:t>que é o </a:t>
            </a:r>
            <a:r>
              <a:rPr lang="pt-PT" b="1" dirty="0"/>
              <a:t>momento </a:t>
            </a:r>
            <a:r>
              <a:rPr lang="pt-PT" b="1" dirty="0" smtClean="0"/>
              <a:t>da enunciação</a:t>
            </a:r>
            <a:r>
              <a:rPr lang="pt-PT" dirty="0"/>
              <a:t>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b="1" dirty="0" smtClean="0"/>
              <a:t>Deixis e Anáfora</a:t>
            </a:r>
            <a:endParaRPr lang="pt-PT" dirty="0"/>
          </a:p>
        </p:txBody>
      </p:sp>
      <p:sp>
        <p:nvSpPr>
          <p:cNvPr id="3" name="Rectângulo 2"/>
          <p:cNvSpPr/>
          <p:nvPr/>
        </p:nvSpPr>
        <p:spPr>
          <a:xfrm>
            <a:off x="467544" y="2204864"/>
            <a:ext cx="6912768" cy="27238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PT" dirty="0"/>
              <a:t>􀂄 </a:t>
            </a:r>
            <a:r>
              <a:rPr lang="pt-PT" b="1" dirty="0"/>
              <a:t>Deixis Temporal</a:t>
            </a:r>
            <a:r>
              <a:rPr lang="pt-PT" dirty="0" smtClean="0"/>
              <a:t>:</a:t>
            </a:r>
          </a:p>
          <a:p>
            <a:endParaRPr lang="pt-PT" dirty="0"/>
          </a:p>
          <a:p>
            <a:pPr algn="just">
              <a:lnSpc>
                <a:spcPct val="150000"/>
              </a:lnSpc>
            </a:pPr>
            <a:r>
              <a:rPr lang="pt-PT" dirty="0"/>
              <a:t>􀂄 A interpretação referencial dos tempos verbais e </a:t>
            </a:r>
            <a:r>
              <a:rPr lang="pt-PT" dirty="0" smtClean="0"/>
              <a:t>das locuções </a:t>
            </a:r>
            <a:r>
              <a:rPr lang="pt-PT" dirty="0"/>
              <a:t>adverbiais temporais é sempre </a:t>
            </a:r>
            <a:r>
              <a:rPr lang="pt-PT" dirty="0" smtClean="0"/>
              <a:t>dependente quer </a:t>
            </a:r>
            <a:r>
              <a:rPr lang="pt-PT" dirty="0"/>
              <a:t>do momento da enunciação – “agora” , “hoje</a:t>
            </a:r>
            <a:r>
              <a:rPr lang="pt-PT" dirty="0" smtClean="0"/>
              <a:t>” – quer </a:t>
            </a:r>
            <a:r>
              <a:rPr lang="pt-PT" dirty="0"/>
              <a:t>de um tempo-origem </a:t>
            </a:r>
            <a:r>
              <a:rPr lang="pt-PT" dirty="0" smtClean="0"/>
              <a:t>construído </a:t>
            </a:r>
            <a:r>
              <a:rPr lang="pt-PT" dirty="0"/>
              <a:t>no </a:t>
            </a:r>
            <a:r>
              <a:rPr lang="pt-PT" dirty="0" smtClean="0"/>
              <a:t>contexto verbal </a:t>
            </a:r>
            <a:r>
              <a:rPr lang="pt-PT" dirty="0"/>
              <a:t>com o qual estabelece uma relação </a:t>
            </a:r>
            <a:r>
              <a:rPr lang="pt-PT" dirty="0" smtClean="0"/>
              <a:t>de anterioridade</a:t>
            </a:r>
            <a:r>
              <a:rPr lang="pt-PT" dirty="0"/>
              <a:t>, simultaneidade ou posterioridade.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uxo">
  <a:themeElements>
    <a:clrScheme name="Fluxo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uxo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uxo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301</TotalTime>
  <Words>969</Words>
  <Application>Microsoft Office PowerPoint</Application>
  <PresentationFormat>Apresentação no Ecrã (4:3)</PresentationFormat>
  <Paragraphs>144</Paragraphs>
  <Slides>19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dos diapositivos</vt:lpstr>
      </vt:variant>
      <vt:variant>
        <vt:i4>19</vt:i4>
      </vt:variant>
    </vt:vector>
  </HeadingPairs>
  <TitlesOfParts>
    <vt:vector size="20" baseType="lpstr">
      <vt:lpstr>Fluxo</vt:lpstr>
      <vt:lpstr>Coesão gramatical</vt:lpstr>
      <vt:lpstr>Deixis e Anáfora</vt:lpstr>
      <vt:lpstr>Deixis e Anáfora</vt:lpstr>
      <vt:lpstr>Deixis e Anáfora</vt:lpstr>
      <vt:lpstr>Deixis e Anáfora</vt:lpstr>
      <vt:lpstr>Deixis e Anáfora</vt:lpstr>
      <vt:lpstr>Deixis e Anáfora</vt:lpstr>
      <vt:lpstr>Deixis e Anáfora</vt:lpstr>
      <vt:lpstr>Deixis e Anáfora</vt:lpstr>
      <vt:lpstr>Deixis e Anáfora</vt:lpstr>
      <vt:lpstr>Deixis e Anáfora</vt:lpstr>
      <vt:lpstr>Diapositivo 12</vt:lpstr>
      <vt:lpstr>Deixis e Anáfora</vt:lpstr>
      <vt:lpstr>Deixis e Anáfora</vt:lpstr>
      <vt:lpstr>Deixis e Anáfora</vt:lpstr>
      <vt:lpstr>Deixis e Anáfora</vt:lpstr>
      <vt:lpstr>Deixis e Anáfora</vt:lpstr>
      <vt:lpstr>Deixis e Anáfora</vt:lpstr>
      <vt:lpstr>Deixis e Anáfora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Deixis e Anáfora</dc:title>
  <dc:creator>catia</dc:creator>
  <cp:lastModifiedBy>catia</cp:lastModifiedBy>
  <cp:revision>22</cp:revision>
  <dcterms:created xsi:type="dcterms:W3CDTF">2012-01-18T16:11:13Z</dcterms:created>
  <dcterms:modified xsi:type="dcterms:W3CDTF">2012-01-22T18:29:57Z</dcterms:modified>
</cp:coreProperties>
</file>